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drawings/drawing2.xml" ContentType="application/vnd.openxmlformats-officedocument.drawingml.chartshape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64" r:id="rId2"/>
    <p:sldId id="299" r:id="rId3"/>
    <p:sldId id="294" r:id="rId4"/>
    <p:sldId id="269" r:id="rId5"/>
    <p:sldId id="300" r:id="rId6"/>
    <p:sldId id="297" r:id="rId7"/>
    <p:sldId id="268" r:id="rId8"/>
    <p:sldId id="318" r:id="rId9"/>
    <p:sldId id="266" r:id="rId10"/>
    <p:sldId id="301" r:id="rId11"/>
    <p:sldId id="302" r:id="rId12"/>
    <p:sldId id="306" r:id="rId13"/>
    <p:sldId id="304" r:id="rId14"/>
    <p:sldId id="307" r:id="rId15"/>
    <p:sldId id="303" r:id="rId16"/>
    <p:sldId id="308" r:id="rId17"/>
    <p:sldId id="315" r:id="rId18"/>
    <p:sldId id="310" r:id="rId19"/>
    <p:sldId id="314" r:id="rId20"/>
    <p:sldId id="311" r:id="rId21"/>
    <p:sldId id="319" r:id="rId22"/>
    <p:sldId id="312" r:id="rId23"/>
    <p:sldId id="313" r:id="rId24"/>
    <p:sldId id="320" r:id="rId25"/>
    <p:sldId id="321" r:id="rId26"/>
    <p:sldId id="309" r:id="rId27"/>
    <p:sldId id="322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mbria Math" panose="02040503050406030204" pitchFamily="18" charset="0"/>
      <p:regular r:id="rId36"/>
    </p:embeddedFont>
    <p:embeddedFont>
      <p:font typeface="Maven Pro Bold" panose="020B0604020202020204" charset="0"/>
      <p:regular r:id="rId37"/>
    </p:embeddedFont>
    <p:embeddedFont>
      <p:font typeface="Maven Pro Regular" panose="020B0604020202020204" charset="0"/>
      <p:regular r:id="rId38"/>
    </p:embeddedFont>
    <p:embeddedFont>
      <p:font typeface="Segoe UI Historic" panose="020B0502040204020203" pitchFamily="3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41A86FA-6060-4EEB-BE96-579551CA9C7C}">
          <p14:sldIdLst>
            <p14:sldId id="264"/>
            <p14:sldId id="299"/>
            <p14:sldId id="294"/>
            <p14:sldId id="269"/>
            <p14:sldId id="300"/>
            <p14:sldId id="297"/>
            <p14:sldId id="268"/>
            <p14:sldId id="318"/>
            <p14:sldId id="266"/>
          </p14:sldIdLst>
        </p14:section>
        <p14:section name="Section sans titre" id="{0E2928E8-B1C8-47C5-BCD4-3F3008F36DBF}">
          <p14:sldIdLst>
            <p14:sldId id="301"/>
            <p14:sldId id="302"/>
            <p14:sldId id="306"/>
            <p14:sldId id="304"/>
            <p14:sldId id="307"/>
            <p14:sldId id="303"/>
            <p14:sldId id="308"/>
            <p14:sldId id="315"/>
            <p14:sldId id="310"/>
            <p14:sldId id="314"/>
            <p14:sldId id="311"/>
            <p14:sldId id="319"/>
            <p14:sldId id="312"/>
            <p14:sldId id="313"/>
            <p14:sldId id="320"/>
            <p14:sldId id="321"/>
            <p14:sldId id="309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968"/>
    <a:srgbClr val="FF7200"/>
    <a:srgbClr val="A2FC40"/>
    <a:srgbClr val="F79747"/>
    <a:srgbClr val="559F03"/>
    <a:srgbClr val="4BCA50"/>
    <a:srgbClr val="0808E2"/>
    <a:srgbClr val="C616AD"/>
    <a:srgbClr val="390CB6"/>
    <a:srgbClr val="702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7" autoAdjust="0"/>
    <p:restoredTop sz="95161" autoAdjust="0"/>
  </p:normalViewPr>
  <p:slideViewPr>
    <p:cSldViewPr>
      <p:cViewPr varScale="1">
        <p:scale>
          <a:sx n="53" d="100"/>
          <a:sy n="53" d="100"/>
        </p:scale>
        <p:origin x="8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teii\Documents\MORGANE\Finance\Scenarios_stress_tests_graph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teii\Documents\MORGANE\Finance\Scenarios_stress_tests_graph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Classeur1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xteii\Documents\MORGANE\Finance\DRIM%20GAME%202021\DRIM_BASE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teii\Documents\MORGANE\Finance\DELOITTE\04.%20Inputs\03.%20Mod&#232;les\01.%20Mod&#232;le%20&#233;conom&#233;trique\Scenarios_stress_te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teii\Documents\MORGANE\Finance\Scenarios_stress_tests_graph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teii\Documents\MORGANE\Finance\Scenarios_stress_tests_graph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teii\Documents\MORGANE\Finance\Scenarios_stress_tests_graph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teii\Documents\MORGANE\Finance\Scenarios_stress_tests_grap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2000" dirty="0"/>
              <a:t>Taux de défaut à horizon 1 an des contreparties saines pour chaque classe de risque initiale </a:t>
            </a:r>
          </a:p>
        </c:rich>
      </c:tx>
      <c:layout>
        <c:manualLayout>
          <c:xMode val="edge"/>
          <c:yMode val="edge"/>
          <c:x val="0.11470019995706637"/>
          <c:y val="1.824862967639097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681173591089354"/>
          <c:y val="0.22451131031866611"/>
          <c:w val="0.73359298714701393"/>
          <c:h val="0.57547843979484903"/>
        </c:manualLayout>
      </c:layout>
      <c:lineChart>
        <c:grouping val="standard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Table_for_TTC_matrix_notmiss!$C$13:$CH$13</c:f>
            </c:numRef>
          </c:val>
          <c:smooth val="0"/>
          <c:extLst>
            <c:ext xmlns:c16="http://schemas.microsoft.com/office/drawing/2014/chart" uri="{C3380CC4-5D6E-409C-BE32-E72D297353CC}">
              <c16:uniqueId val="{00000001-74ED-4155-BB86-08869AC2D7EE}"/>
            </c:ext>
          </c:extLst>
        </c:ser>
        <c:ser>
          <c:idx val="2"/>
          <c:order val="1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Table_for_TTC_matrix_notmiss!$C$14:$CH$14</c:f>
            </c:numRef>
          </c:val>
          <c:smooth val="0"/>
          <c:extLst>
            <c:ext xmlns:c16="http://schemas.microsoft.com/office/drawing/2014/chart" uri="{C3380CC4-5D6E-409C-BE32-E72D297353CC}">
              <c16:uniqueId val="{00000002-74ED-4155-BB86-08869AC2D7EE}"/>
            </c:ext>
          </c:extLst>
        </c:ser>
        <c:ser>
          <c:idx val="3"/>
          <c:order val="2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Table_for_TTC_matrix_notmiss!$C$15:$CH$15</c:f>
            </c:numRef>
          </c:val>
          <c:smooth val="0"/>
          <c:extLst>
            <c:ext xmlns:c16="http://schemas.microsoft.com/office/drawing/2014/chart" uri="{C3380CC4-5D6E-409C-BE32-E72D297353CC}">
              <c16:uniqueId val="{00000003-74ED-4155-BB86-08869AC2D7EE}"/>
            </c:ext>
          </c:extLst>
        </c:ser>
        <c:ser>
          <c:idx val="4"/>
          <c:order val="3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Table_for_TTC_matrix_notmiss!$C$16:$CH$16</c:f>
            </c:numRef>
          </c:val>
          <c:smooth val="0"/>
          <c:extLst>
            <c:ext xmlns:c16="http://schemas.microsoft.com/office/drawing/2014/chart" uri="{C3380CC4-5D6E-409C-BE32-E72D297353CC}">
              <c16:uniqueId val="{00000004-74ED-4155-BB86-08869AC2D7EE}"/>
            </c:ext>
          </c:extLst>
        </c:ser>
        <c:ser>
          <c:idx val="5"/>
          <c:order val="4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Table_for_TTC_matrix_notmiss!$C$17:$CH$17</c:f>
            </c:numRef>
          </c:val>
          <c:smooth val="0"/>
          <c:extLst>
            <c:ext xmlns:c16="http://schemas.microsoft.com/office/drawing/2014/chart" uri="{C3380CC4-5D6E-409C-BE32-E72D297353CC}">
              <c16:uniqueId val="{00000005-74ED-4155-BB86-08869AC2D7EE}"/>
            </c:ext>
          </c:extLst>
        </c:ser>
        <c:ser>
          <c:idx val="6"/>
          <c:order val="5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Table_for_TTC_matrix_notmiss!$C$18:$CH$18</c:f>
            </c:numRef>
          </c:val>
          <c:smooth val="0"/>
          <c:extLst>
            <c:ext xmlns:c16="http://schemas.microsoft.com/office/drawing/2014/chart" uri="{C3380CC4-5D6E-409C-BE32-E72D297353CC}">
              <c16:uniqueId val="{00000006-74ED-4155-BB86-08869AC2D7EE}"/>
            </c:ext>
          </c:extLst>
        </c:ser>
        <c:ser>
          <c:idx val="7"/>
          <c:order val="6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Table_for_TTC_matrix_notmiss!$C$19:$CH$19</c:f>
            </c:numRef>
          </c:val>
          <c:smooth val="0"/>
          <c:extLst>
            <c:ext xmlns:c16="http://schemas.microsoft.com/office/drawing/2014/chart" uri="{C3380CC4-5D6E-409C-BE32-E72D297353CC}">
              <c16:uniqueId val="{00000007-74ED-4155-BB86-08869AC2D7EE}"/>
            </c:ext>
          </c:extLst>
        </c:ser>
        <c:ser>
          <c:idx val="8"/>
          <c:order val="7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Table_for_TTC_matrix_notmiss!$C$20:$CH$20</c:f>
            </c:numRef>
          </c:val>
          <c:smooth val="0"/>
          <c:extLst>
            <c:ext xmlns:c16="http://schemas.microsoft.com/office/drawing/2014/chart" uri="{C3380CC4-5D6E-409C-BE32-E72D297353CC}">
              <c16:uniqueId val="{00000008-74ED-4155-BB86-08869AC2D7EE}"/>
            </c:ext>
          </c:extLst>
        </c:ser>
        <c:ser>
          <c:idx val="9"/>
          <c:order val="8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Table_for_TTC_matrix_notmiss!$C$21:$CH$21</c:f>
            </c:numRef>
          </c:val>
          <c:smooth val="0"/>
          <c:extLst>
            <c:ext xmlns:c16="http://schemas.microsoft.com/office/drawing/2014/chart" uri="{C3380CC4-5D6E-409C-BE32-E72D297353CC}">
              <c16:uniqueId val="{00000009-74ED-4155-BB86-08869AC2D7EE}"/>
            </c:ext>
          </c:extLst>
        </c:ser>
        <c:ser>
          <c:idx val="10"/>
          <c:order val="9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Table_for_TTC_matrix_notmiss!$C$22:$CH$22</c:f>
            </c:numRef>
          </c:val>
          <c:smooth val="0"/>
          <c:extLst>
            <c:ext xmlns:c16="http://schemas.microsoft.com/office/drawing/2014/chart" uri="{C3380CC4-5D6E-409C-BE32-E72D297353CC}">
              <c16:uniqueId val="{0000000A-74ED-4155-BB86-08869AC2D7EE}"/>
            </c:ext>
          </c:extLst>
        </c:ser>
        <c:ser>
          <c:idx val="12"/>
          <c:order val="10"/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Table_for_TTC_matrix_notmiss!$C$24:$CH$24</c:f>
            </c:numRef>
          </c:val>
          <c:smooth val="0"/>
          <c:extLst>
            <c:ext xmlns:c16="http://schemas.microsoft.com/office/drawing/2014/chart" uri="{C3380CC4-5D6E-409C-BE32-E72D297353CC}">
              <c16:uniqueId val="{0000000C-74ED-4155-BB86-08869AC2D7EE}"/>
            </c:ext>
          </c:extLst>
        </c:ser>
        <c:ser>
          <c:idx val="13"/>
          <c:order val="11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Table_for_TTC_matrix_notmiss!$C$25:$CH$25</c:f>
            </c:numRef>
          </c:val>
          <c:smooth val="0"/>
          <c:extLst>
            <c:ext xmlns:c16="http://schemas.microsoft.com/office/drawing/2014/chart" uri="{C3380CC4-5D6E-409C-BE32-E72D297353CC}">
              <c16:uniqueId val="{0000000D-74ED-4155-BB86-08869AC2D7EE}"/>
            </c:ext>
          </c:extLst>
        </c:ser>
        <c:ser>
          <c:idx val="14"/>
          <c:order val="12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Table_for_TTC_matrix_notmiss!$C$26:$CH$26</c:f>
            </c:numRef>
          </c:val>
          <c:smooth val="0"/>
          <c:extLst>
            <c:ext xmlns:c16="http://schemas.microsoft.com/office/drawing/2014/chart" uri="{C3380CC4-5D6E-409C-BE32-E72D297353CC}">
              <c16:uniqueId val="{0000000E-74ED-4155-BB86-08869AC2D7EE}"/>
            </c:ext>
          </c:extLst>
        </c:ser>
        <c:ser>
          <c:idx val="15"/>
          <c:order val="13"/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Table_for_TTC_matrix_notmiss!$C$27:$CH$27</c:f>
            </c:numRef>
          </c:val>
          <c:smooth val="0"/>
          <c:extLst>
            <c:ext xmlns:c16="http://schemas.microsoft.com/office/drawing/2014/chart" uri="{C3380CC4-5D6E-409C-BE32-E72D297353CC}">
              <c16:uniqueId val="{0000000F-74ED-4155-BB86-08869AC2D7EE}"/>
            </c:ext>
          </c:extLst>
        </c:ser>
        <c:ser>
          <c:idx val="16"/>
          <c:order val="14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Table_for_TTC_matrix_notmiss!$C$28:$CH$28</c:f>
            </c:numRef>
          </c:val>
          <c:smooth val="0"/>
          <c:extLst>
            <c:ext xmlns:c16="http://schemas.microsoft.com/office/drawing/2014/chart" uri="{C3380CC4-5D6E-409C-BE32-E72D297353CC}">
              <c16:uniqueId val="{00000010-74ED-4155-BB86-08869AC2D7EE}"/>
            </c:ext>
          </c:extLst>
        </c:ser>
        <c:ser>
          <c:idx val="17"/>
          <c:order val="15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Table_for_TTC_matrix_notmiss!$C$29:$CH$29</c:f>
            </c:numRef>
          </c:val>
          <c:smooth val="0"/>
          <c:extLst>
            <c:ext xmlns:c16="http://schemas.microsoft.com/office/drawing/2014/chart" uri="{C3380CC4-5D6E-409C-BE32-E72D297353CC}">
              <c16:uniqueId val="{00000011-74ED-4155-BB86-08869AC2D7EE}"/>
            </c:ext>
          </c:extLst>
        </c:ser>
        <c:ser>
          <c:idx val="18"/>
          <c:order val="16"/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Table_for_TTC_matrix_notmiss!$C$30:$CH$30</c:f>
            </c:numRef>
          </c:val>
          <c:smooth val="0"/>
          <c:extLst>
            <c:ext xmlns:c16="http://schemas.microsoft.com/office/drawing/2014/chart" uri="{C3380CC4-5D6E-409C-BE32-E72D297353CC}">
              <c16:uniqueId val="{00000012-74ED-4155-BB86-08869AC2D7EE}"/>
            </c:ext>
          </c:extLst>
        </c:ser>
        <c:ser>
          <c:idx val="19"/>
          <c:order val="17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Table_for_TTC_matrix_notmiss!$C$31:$CH$31</c:f>
            </c:numRef>
          </c:val>
          <c:smooth val="0"/>
          <c:extLst>
            <c:ext xmlns:c16="http://schemas.microsoft.com/office/drawing/2014/chart" uri="{C3380CC4-5D6E-409C-BE32-E72D297353CC}">
              <c16:uniqueId val="{00000013-74ED-4155-BB86-08869AC2D7EE}"/>
            </c:ext>
          </c:extLst>
        </c:ser>
        <c:ser>
          <c:idx val="20"/>
          <c:order val="18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Table_for_TTC_matrix_notmiss!$C$32:$CH$32</c:f>
            </c:numRef>
          </c:val>
          <c:smooth val="0"/>
          <c:extLst>
            <c:ext xmlns:c16="http://schemas.microsoft.com/office/drawing/2014/chart" uri="{C3380CC4-5D6E-409C-BE32-E72D297353CC}">
              <c16:uniqueId val="{00000014-74ED-4155-BB86-08869AC2D7EE}"/>
            </c:ext>
          </c:extLst>
        </c:ser>
        <c:ser>
          <c:idx val="21"/>
          <c:order val="19"/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Table_for_TTC_matrix_notmiss!$C$33:$CH$33</c:f>
            </c:numRef>
          </c:val>
          <c:smooth val="0"/>
          <c:extLst>
            <c:ext xmlns:c16="http://schemas.microsoft.com/office/drawing/2014/chart" uri="{C3380CC4-5D6E-409C-BE32-E72D297353CC}">
              <c16:uniqueId val="{00000015-74ED-4155-BB86-08869AC2D7EE}"/>
            </c:ext>
          </c:extLst>
        </c:ser>
        <c:ser>
          <c:idx val="23"/>
          <c:order val="20"/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Table_for_TTC_matrix_notmiss!$C$35:$CH$35</c:f>
            </c:numRef>
          </c:val>
          <c:smooth val="0"/>
          <c:extLst>
            <c:ext xmlns:c16="http://schemas.microsoft.com/office/drawing/2014/chart" uri="{C3380CC4-5D6E-409C-BE32-E72D297353CC}">
              <c16:uniqueId val="{00000017-74ED-4155-BB86-08869AC2D7EE}"/>
            </c:ext>
          </c:extLst>
        </c:ser>
        <c:ser>
          <c:idx val="24"/>
          <c:order val="21"/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Table_for_TTC_matrix_notmiss!$C$36:$CH$36</c:f>
            </c:numRef>
          </c:val>
          <c:smooth val="0"/>
          <c:extLst>
            <c:ext xmlns:c16="http://schemas.microsoft.com/office/drawing/2014/chart" uri="{C3380CC4-5D6E-409C-BE32-E72D297353CC}">
              <c16:uniqueId val="{00000018-74ED-4155-BB86-08869AC2D7EE}"/>
            </c:ext>
          </c:extLst>
        </c:ser>
        <c:ser>
          <c:idx val="25"/>
          <c:order val="22"/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Table_for_TTC_matrix_notmiss!$C$37:$CH$37</c:f>
            </c:numRef>
          </c:val>
          <c:smooth val="0"/>
          <c:extLst>
            <c:ext xmlns:c16="http://schemas.microsoft.com/office/drawing/2014/chart" uri="{C3380CC4-5D6E-409C-BE32-E72D297353CC}">
              <c16:uniqueId val="{00000019-74ED-4155-BB86-08869AC2D7EE}"/>
            </c:ext>
          </c:extLst>
        </c:ser>
        <c:ser>
          <c:idx val="26"/>
          <c:order val="23"/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Table_for_TTC_matrix_notmiss!$C$38:$CH$38</c:f>
            </c:numRef>
          </c:val>
          <c:smooth val="0"/>
          <c:extLst>
            <c:ext xmlns:c16="http://schemas.microsoft.com/office/drawing/2014/chart" uri="{C3380CC4-5D6E-409C-BE32-E72D297353CC}">
              <c16:uniqueId val="{0000001A-74ED-4155-BB86-08869AC2D7EE}"/>
            </c:ext>
          </c:extLst>
        </c:ser>
        <c:ser>
          <c:idx val="27"/>
          <c:order val="24"/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Table_for_TTC_matrix_notmiss!$C$39:$CH$39</c:f>
            </c:numRef>
          </c:val>
          <c:smooth val="0"/>
          <c:extLst>
            <c:ext xmlns:c16="http://schemas.microsoft.com/office/drawing/2014/chart" uri="{C3380CC4-5D6E-409C-BE32-E72D297353CC}">
              <c16:uniqueId val="{0000001B-74ED-4155-BB86-08869AC2D7EE}"/>
            </c:ext>
          </c:extLst>
        </c:ser>
        <c:ser>
          <c:idx val="28"/>
          <c:order val="25"/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Table_for_TTC_matrix_notmiss!$C$40:$CH$40</c:f>
            </c:numRef>
          </c:val>
          <c:smooth val="0"/>
          <c:extLst>
            <c:ext xmlns:c16="http://schemas.microsoft.com/office/drawing/2014/chart" uri="{C3380CC4-5D6E-409C-BE32-E72D297353CC}">
              <c16:uniqueId val="{0000001C-74ED-4155-BB86-08869AC2D7EE}"/>
            </c:ext>
          </c:extLst>
        </c:ser>
        <c:ser>
          <c:idx val="29"/>
          <c:order val="26"/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Table_for_TTC_matrix_notmiss!$C$41:$CH$41</c:f>
            </c:numRef>
          </c:val>
          <c:smooth val="0"/>
          <c:extLst>
            <c:ext xmlns:c16="http://schemas.microsoft.com/office/drawing/2014/chart" uri="{C3380CC4-5D6E-409C-BE32-E72D297353CC}">
              <c16:uniqueId val="{0000001D-74ED-4155-BB86-08869AC2D7EE}"/>
            </c:ext>
          </c:extLst>
        </c:ser>
        <c:ser>
          <c:idx val="30"/>
          <c:order val="27"/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Table_for_TTC_matrix_notmiss!$C$42:$CH$42</c:f>
            </c:numRef>
          </c:val>
          <c:smooth val="0"/>
          <c:extLst>
            <c:ext xmlns:c16="http://schemas.microsoft.com/office/drawing/2014/chart" uri="{C3380CC4-5D6E-409C-BE32-E72D297353CC}">
              <c16:uniqueId val="{0000001E-74ED-4155-BB86-08869AC2D7EE}"/>
            </c:ext>
          </c:extLst>
        </c:ser>
        <c:ser>
          <c:idx val="31"/>
          <c:order val="28"/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Table_for_TTC_matrix_notmiss!$C$43:$CH$43</c:f>
            </c:numRef>
          </c:val>
          <c:smooth val="0"/>
          <c:extLst>
            <c:ext xmlns:c16="http://schemas.microsoft.com/office/drawing/2014/chart" uri="{C3380CC4-5D6E-409C-BE32-E72D297353CC}">
              <c16:uniqueId val="{0000001F-74ED-4155-BB86-08869AC2D7EE}"/>
            </c:ext>
          </c:extLst>
        </c:ser>
        <c:ser>
          <c:idx val="32"/>
          <c:order val="29"/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Table_for_TTC_matrix_notmiss!$C$44:$CH$44</c:f>
            </c:numRef>
          </c:val>
          <c:smooth val="0"/>
          <c:extLst>
            <c:ext xmlns:c16="http://schemas.microsoft.com/office/drawing/2014/chart" uri="{C3380CC4-5D6E-409C-BE32-E72D297353CC}">
              <c16:uniqueId val="{00000020-74ED-4155-BB86-08869AC2D7EE}"/>
            </c:ext>
          </c:extLst>
        </c:ser>
        <c:ser>
          <c:idx val="34"/>
          <c:order val="30"/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Table_for_TTC_matrix_notmiss!$C$46:$CH$46</c:f>
            </c:numRef>
          </c:val>
          <c:smooth val="0"/>
          <c:extLst>
            <c:ext xmlns:c16="http://schemas.microsoft.com/office/drawing/2014/chart" uri="{C3380CC4-5D6E-409C-BE32-E72D297353CC}">
              <c16:uniqueId val="{00000022-74ED-4155-BB86-08869AC2D7EE}"/>
            </c:ext>
          </c:extLst>
        </c:ser>
        <c:ser>
          <c:idx val="35"/>
          <c:order val="31"/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Table_for_TTC_matrix_notmiss!$C$47:$CH$47</c:f>
            </c:numRef>
          </c:val>
          <c:smooth val="0"/>
          <c:extLst>
            <c:ext xmlns:c16="http://schemas.microsoft.com/office/drawing/2014/chart" uri="{C3380CC4-5D6E-409C-BE32-E72D297353CC}">
              <c16:uniqueId val="{00000023-74ED-4155-BB86-08869AC2D7EE}"/>
            </c:ext>
          </c:extLst>
        </c:ser>
        <c:ser>
          <c:idx val="36"/>
          <c:order val="32"/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Table_for_TTC_matrix_notmiss!$C$48:$CH$48</c:f>
            </c:numRef>
          </c:val>
          <c:smooth val="0"/>
          <c:extLst>
            <c:ext xmlns:c16="http://schemas.microsoft.com/office/drawing/2014/chart" uri="{C3380CC4-5D6E-409C-BE32-E72D297353CC}">
              <c16:uniqueId val="{00000024-74ED-4155-BB86-08869AC2D7EE}"/>
            </c:ext>
          </c:extLst>
        </c:ser>
        <c:ser>
          <c:idx val="37"/>
          <c:order val="33"/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Table_for_TTC_matrix_notmiss!$C$49:$CH$49</c:f>
            </c:numRef>
          </c:val>
          <c:smooth val="0"/>
          <c:extLst>
            <c:ext xmlns:c16="http://schemas.microsoft.com/office/drawing/2014/chart" uri="{C3380CC4-5D6E-409C-BE32-E72D297353CC}">
              <c16:uniqueId val="{00000025-74ED-4155-BB86-08869AC2D7EE}"/>
            </c:ext>
          </c:extLst>
        </c:ser>
        <c:ser>
          <c:idx val="38"/>
          <c:order val="34"/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Table_for_TTC_matrix_notmiss!$C$50:$CH$50</c:f>
            </c:numRef>
          </c:val>
          <c:smooth val="0"/>
          <c:extLst>
            <c:ext xmlns:c16="http://schemas.microsoft.com/office/drawing/2014/chart" uri="{C3380CC4-5D6E-409C-BE32-E72D297353CC}">
              <c16:uniqueId val="{00000026-74ED-4155-BB86-08869AC2D7EE}"/>
            </c:ext>
          </c:extLst>
        </c:ser>
        <c:ser>
          <c:idx val="39"/>
          <c:order val="35"/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Table_for_TTC_matrix_notmiss!$C$51:$CH$51</c:f>
            </c:numRef>
          </c:val>
          <c:smooth val="0"/>
          <c:extLst>
            <c:ext xmlns:c16="http://schemas.microsoft.com/office/drawing/2014/chart" uri="{C3380CC4-5D6E-409C-BE32-E72D297353CC}">
              <c16:uniqueId val="{00000027-74ED-4155-BB86-08869AC2D7EE}"/>
            </c:ext>
          </c:extLst>
        </c:ser>
        <c:ser>
          <c:idx val="40"/>
          <c:order val="36"/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Table_for_TTC_matrix_notmiss!$C$52:$CH$52</c:f>
            </c:numRef>
          </c:val>
          <c:smooth val="0"/>
          <c:extLst>
            <c:ext xmlns:c16="http://schemas.microsoft.com/office/drawing/2014/chart" uri="{C3380CC4-5D6E-409C-BE32-E72D297353CC}">
              <c16:uniqueId val="{00000028-74ED-4155-BB86-08869AC2D7EE}"/>
            </c:ext>
          </c:extLst>
        </c:ser>
        <c:ser>
          <c:idx val="41"/>
          <c:order val="37"/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Table_for_TTC_matrix_notmiss!$C$53:$CH$53</c:f>
            </c:numRef>
          </c:val>
          <c:smooth val="0"/>
          <c:extLst>
            <c:ext xmlns:c16="http://schemas.microsoft.com/office/drawing/2014/chart" uri="{C3380CC4-5D6E-409C-BE32-E72D297353CC}">
              <c16:uniqueId val="{00000029-74ED-4155-BB86-08869AC2D7EE}"/>
            </c:ext>
          </c:extLst>
        </c:ser>
        <c:ser>
          <c:idx val="42"/>
          <c:order val="38"/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Table_for_TTC_matrix_notmiss!$C$54:$CH$54</c:f>
            </c:numRef>
          </c:val>
          <c:smooth val="0"/>
          <c:extLst>
            <c:ext xmlns:c16="http://schemas.microsoft.com/office/drawing/2014/chart" uri="{C3380CC4-5D6E-409C-BE32-E72D297353CC}">
              <c16:uniqueId val="{0000002A-74ED-4155-BB86-08869AC2D7EE}"/>
            </c:ext>
          </c:extLst>
        </c:ser>
        <c:ser>
          <c:idx val="43"/>
          <c:order val="39"/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Table_for_TTC_matrix_notmiss!$C$55:$CH$55</c:f>
            </c:numRef>
          </c:val>
          <c:smooth val="0"/>
          <c:extLst>
            <c:ext xmlns:c16="http://schemas.microsoft.com/office/drawing/2014/chart" uri="{C3380CC4-5D6E-409C-BE32-E72D297353CC}">
              <c16:uniqueId val="{0000002B-74ED-4155-BB86-08869AC2D7EE}"/>
            </c:ext>
          </c:extLst>
        </c:ser>
        <c:ser>
          <c:idx val="45"/>
          <c:order val="40"/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Table_for_TTC_matrix_notmiss!$C$57:$CH$57</c:f>
            </c:numRef>
          </c:val>
          <c:smooth val="0"/>
          <c:extLst>
            <c:ext xmlns:c16="http://schemas.microsoft.com/office/drawing/2014/chart" uri="{C3380CC4-5D6E-409C-BE32-E72D297353CC}">
              <c16:uniqueId val="{0000002D-74ED-4155-BB86-08869AC2D7EE}"/>
            </c:ext>
          </c:extLst>
        </c:ser>
        <c:ser>
          <c:idx val="46"/>
          <c:order val="41"/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Table_for_TTC_matrix_notmiss!$C$58:$CH$58</c:f>
            </c:numRef>
          </c:val>
          <c:smooth val="0"/>
          <c:extLst>
            <c:ext xmlns:c16="http://schemas.microsoft.com/office/drawing/2014/chart" uri="{C3380CC4-5D6E-409C-BE32-E72D297353CC}">
              <c16:uniqueId val="{0000002E-74ED-4155-BB86-08869AC2D7EE}"/>
            </c:ext>
          </c:extLst>
        </c:ser>
        <c:ser>
          <c:idx val="47"/>
          <c:order val="42"/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Table_for_TTC_matrix_notmiss!$C$59:$CH$59</c:f>
            </c:numRef>
          </c:val>
          <c:smooth val="0"/>
          <c:extLst>
            <c:ext xmlns:c16="http://schemas.microsoft.com/office/drawing/2014/chart" uri="{C3380CC4-5D6E-409C-BE32-E72D297353CC}">
              <c16:uniqueId val="{0000002F-74ED-4155-BB86-08869AC2D7EE}"/>
            </c:ext>
          </c:extLst>
        </c:ser>
        <c:ser>
          <c:idx val="48"/>
          <c:order val="43"/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Table_for_TTC_matrix_notmiss!$C$60:$CH$60</c:f>
            </c:numRef>
          </c:val>
          <c:smooth val="0"/>
          <c:extLst>
            <c:ext xmlns:c16="http://schemas.microsoft.com/office/drawing/2014/chart" uri="{C3380CC4-5D6E-409C-BE32-E72D297353CC}">
              <c16:uniqueId val="{00000030-74ED-4155-BB86-08869AC2D7EE}"/>
            </c:ext>
          </c:extLst>
        </c:ser>
        <c:ser>
          <c:idx val="49"/>
          <c:order val="44"/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Table_for_TTC_matrix_notmiss!$C$61:$CH$61</c:f>
            </c:numRef>
          </c:val>
          <c:smooth val="0"/>
          <c:extLst>
            <c:ext xmlns:c16="http://schemas.microsoft.com/office/drawing/2014/chart" uri="{C3380CC4-5D6E-409C-BE32-E72D297353CC}">
              <c16:uniqueId val="{00000031-74ED-4155-BB86-08869AC2D7EE}"/>
            </c:ext>
          </c:extLst>
        </c:ser>
        <c:ser>
          <c:idx val="50"/>
          <c:order val="45"/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Table_for_TTC_matrix_notmiss!$C$62:$CH$62</c:f>
            </c:numRef>
          </c:val>
          <c:smooth val="0"/>
          <c:extLst>
            <c:ext xmlns:c16="http://schemas.microsoft.com/office/drawing/2014/chart" uri="{C3380CC4-5D6E-409C-BE32-E72D297353CC}">
              <c16:uniqueId val="{00000032-74ED-4155-BB86-08869AC2D7EE}"/>
            </c:ext>
          </c:extLst>
        </c:ser>
        <c:ser>
          <c:idx val="51"/>
          <c:order val="46"/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Table_for_TTC_matrix_notmiss!$C$63:$CH$63</c:f>
            </c:numRef>
          </c:val>
          <c:smooth val="0"/>
          <c:extLst>
            <c:ext xmlns:c16="http://schemas.microsoft.com/office/drawing/2014/chart" uri="{C3380CC4-5D6E-409C-BE32-E72D297353CC}">
              <c16:uniqueId val="{00000033-74ED-4155-BB86-08869AC2D7EE}"/>
            </c:ext>
          </c:extLst>
        </c:ser>
        <c:ser>
          <c:idx val="52"/>
          <c:order val="47"/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Table_for_TTC_matrix_notmiss!$C$64:$CH$64</c:f>
            </c:numRef>
          </c:val>
          <c:smooth val="0"/>
          <c:extLst>
            <c:ext xmlns:c16="http://schemas.microsoft.com/office/drawing/2014/chart" uri="{C3380CC4-5D6E-409C-BE32-E72D297353CC}">
              <c16:uniqueId val="{00000034-74ED-4155-BB86-08869AC2D7EE}"/>
            </c:ext>
          </c:extLst>
        </c:ser>
        <c:ser>
          <c:idx val="53"/>
          <c:order val="48"/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Table_for_TTC_matrix_notmiss!$C$65:$CH$65</c:f>
            </c:numRef>
          </c:val>
          <c:smooth val="0"/>
          <c:extLst>
            <c:ext xmlns:c16="http://schemas.microsoft.com/office/drawing/2014/chart" uri="{C3380CC4-5D6E-409C-BE32-E72D297353CC}">
              <c16:uniqueId val="{00000035-74ED-4155-BB86-08869AC2D7EE}"/>
            </c:ext>
          </c:extLst>
        </c:ser>
        <c:ser>
          <c:idx val="54"/>
          <c:order val="49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Table_for_TTC_matrix_notmiss!$C$66:$CH$66</c:f>
            </c:numRef>
          </c:val>
          <c:smooth val="0"/>
          <c:extLst>
            <c:ext xmlns:c16="http://schemas.microsoft.com/office/drawing/2014/chart" uri="{C3380CC4-5D6E-409C-BE32-E72D297353CC}">
              <c16:uniqueId val="{00000036-74ED-4155-BB86-08869AC2D7EE}"/>
            </c:ext>
          </c:extLst>
        </c:ser>
        <c:ser>
          <c:idx val="56"/>
          <c:order val="50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Table_for_TTC_matrix_notmiss!$C$68:$CH$68</c:f>
            </c:numRef>
          </c:val>
          <c:smooth val="0"/>
          <c:extLst>
            <c:ext xmlns:c16="http://schemas.microsoft.com/office/drawing/2014/chart" uri="{C3380CC4-5D6E-409C-BE32-E72D297353CC}">
              <c16:uniqueId val="{00000038-74ED-4155-BB86-08869AC2D7EE}"/>
            </c:ext>
          </c:extLst>
        </c:ser>
        <c:ser>
          <c:idx val="57"/>
          <c:order val="51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Table_for_TTC_matrix_notmiss!$C$69:$CH$69</c:f>
            </c:numRef>
          </c:val>
          <c:smooth val="0"/>
          <c:extLst>
            <c:ext xmlns:c16="http://schemas.microsoft.com/office/drawing/2014/chart" uri="{C3380CC4-5D6E-409C-BE32-E72D297353CC}">
              <c16:uniqueId val="{00000039-74ED-4155-BB86-08869AC2D7EE}"/>
            </c:ext>
          </c:extLst>
        </c:ser>
        <c:ser>
          <c:idx val="58"/>
          <c:order val="52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Table_for_TTC_matrix_notmiss!$C$70:$CH$70</c:f>
            </c:numRef>
          </c:val>
          <c:smooth val="0"/>
          <c:extLst>
            <c:ext xmlns:c16="http://schemas.microsoft.com/office/drawing/2014/chart" uri="{C3380CC4-5D6E-409C-BE32-E72D297353CC}">
              <c16:uniqueId val="{0000003A-74ED-4155-BB86-08869AC2D7EE}"/>
            </c:ext>
          </c:extLst>
        </c:ser>
        <c:ser>
          <c:idx val="59"/>
          <c:order val="53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Table_for_TTC_matrix_notmiss!$C$71:$CH$71</c:f>
            </c:numRef>
          </c:val>
          <c:smooth val="0"/>
          <c:extLst>
            <c:ext xmlns:c16="http://schemas.microsoft.com/office/drawing/2014/chart" uri="{C3380CC4-5D6E-409C-BE32-E72D297353CC}">
              <c16:uniqueId val="{0000003B-74ED-4155-BB86-08869AC2D7EE}"/>
            </c:ext>
          </c:extLst>
        </c:ser>
        <c:ser>
          <c:idx val="60"/>
          <c:order val="54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Table_for_TTC_matrix_notmiss!$C$72:$CH$72</c:f>
            </c:numRef>
          </c:val>
          <c:smooth val="0"/>
          <c:extLst>
            <c:ext xmlns:c16="http://schemas.microsoft.com/office/drawing/2014/chart" uri="{C3380CC4-5D6E-409C-BE32-E72D297353CC}">
              <c16:uniqueId val="{0000003C-74ED-4155-BB86-08869AC2D7EE}"/>
            </c:ext>
          </c:extLst>
        </c:ser>
        <c:ser>
          <c:idx val="61"/>
          <c:order val="55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Table_for_TTC_matrix_notmiss!$C$73:$CH$73</c:f>
            </c:numRef>
          </c:val>
          <c:smooth val="0"/>
          <c:extLst>
            <c:ext xmlns:c16="http://schemas.microsoft.com/office/drawing/2014/chart" uri="{C3380CC4-5D6E-409C-BE32-E72D297353CC}">
              <c16:uniqueId val="{0000003D-74ED-4155-BB86-08869AC2D7EE}"/>
            </c:ext>
          </c:extLst>
        </c:ser>
        <c:ser>
          <c:idx val="62"/>
          <c:order val="56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Table_for_TTC_matrix_notmiss!$C$74:$CH$74</c:f>
            </c:numRef>
          </c:val>
          <c:smooth val="0"/>
          <c:extLst>
            <c:ext xmlns:c16="http://schemas.microsoft.com/office/drawing/2014/chart" uri="{C3380CC4-5D6E-409C-BE32-E72D297353CC}">
              <c16:uniqueId val="{0000003E-74ED-4155-BB86-08869AC2D7EE}"/>
            </c:ext>
          </c:extLst>
        </c:ser>
        <c:ser>
          <c:idx val="63"/>
          <c:order val="57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Table_for_TTC_matrix_notmiss!$C$75:$CH$75</c:f>
            </c:numRef>
          </c:val>
          <c:smooth val="0"/>
          <c:extLst>
            <c:ext xmlns:c16="http://schemas.microsoft.com/office/drawing/2014/chart" uri="{C3380CC4-5D6E-409C-BE32-E72D297353CC}">
              <c16:uniqueId val="{0000003F-74ED-4155-BB86-08869AC2D7EE}"/>
            </c:ext>
          </c:extLst>
        </c:ser>
        <c:ser>
          <c:idx val="64"/>
          <c:order val="58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Table_for_TTC_matrix_notmiss!$C$76:$CH$76</c:f>
            </c:numRef>
          </c:val>
          <c:smooth val="0"/>
          <c:extLst>
            <c:ext xmlns:c16="http://schemas.microsoft.com/office/drawing/2014/chart" uri="{C3380CC4-5D6E-409C-BE32-E72D297353CC}">
              <c16:uniqueId val="{00000040-74ED-4155-BB86-08869AC2D7EE}"/>
            </c:ext>
          </c:extLst>
        </c:ser>
        <c:ser>
          <c:idx val="65"/>
          <c:order val="59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Table_for_TTC_matrix_notmiss!$C$77:$CH$77</c:f>
            </c:numRef>
          </c:val>
          <c:smooth val="0"/>
          <c:extLst>
            <c:ext xmlns:c16="http://schemas.microsoft.com/office/drawing/2014/chart" uri="{C3380CC4-5D6E-409C-BE32-E72D297353CC}">
              <c16:uniqueId val="{00000041-74ED-4155-BB86-08869AC2D7EE}"/>
            </c:ext>
          </c:extLst>
        </c:ser>
        <c:ser>
          <c:idx val="66"/>
          <c:order val="60"/>
          <c:tx>
            <c:strRef>
              <c:f>Table_for_TTC_matrix_notmiss!$A$78</c:f>
              <c:strCache>
                <c:ptCount val="1"/>
                <c:pt idx="0">
                  <c:v>Note 7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Table_for_TTC_matrix_notmiss!$C$78:$CH$78</c:f>
              <c:numCache>
                <c:formatCode>General</c:formatCode>
                <c:ptCount val="84"/>
                <c:pt idx="0">
                  <c:v>5.616483881699998</c:v>
                </c:pt>
                <c:pt idx="1">
                  <c:v>5.0943711374999978</c:v>
                </c:pt>
                <c:pt idx="2">
                  <c:v>6.1695368666999943</c:v>
                </c:pt>
                <c:pt idx="3">
                  <c:v>6.5103727440999997</c:v>
                </c:pt>
                <c:pt idx="4">
                  <c:v>6.3538277102</c:v>
                </c:pt>
                <c:pt idx="5">
                  <c:v>6.4765504208999998</c:v>
                </c:pt>
                <c:pt idx="6">
                  <c:v>5.5508258129999977</c:v>
                </c:pt>
                <c:pt idx="7">
                  <c:v>6.3233814156000001</c:v>
                </c:pt>
                <c:pt idx="8">
                  <c:v>6.8344724121000002</c:v>
                </c:pt>
                <c:pt idx="9">
                  <c:v>6.2479338843000001</c:v>
                </c:pt>
                <c:pt idx="10">
                  <c:v>6.4159656935999996</c:v>
                </c:pt>
                <c:pt idx="11">
                  <c:v>6.1306371368999981</c:v>
                </c:pt>
                <c:pt idx="12">
                  <c:v>6.4258911820000018</c:v>
                </c:pt>
                <c:pt idx="13">
                  <c:v>6.0761460760999979</c:v>
                </c:pt>
                <c:pt idx="14">
                  <c:v>6.2442748091999976</c:v>
                </c:pt>
                <c:pt idx="15">
                  <c:v>6.706857573499998</c:v>
                </c:pt>
                <c:pt idx="16">
                  <c:v>6.1552319471999963</c:v>
                </c:pt>
                <c:pt idx="17">
                  <c:v>7.1396697903000037</c:v>
                </c:pt>
                <c:pt idx="18">
                  <c:v>7.1509281678999974</c:v>
                </c:pt>
                <c:pt idx="19">
                  <c:v>6.3045586808999978</c:v>
                </c:pt>
                <c:pt idx="20">
                  <c:v>7.0413640668999982</c:v>
                </c:pt>
                <c:pt idx="21">
                  <c:v>6.2718879338000004</c:v>
                </c:pt>
                <c:pt idx="22">
                  <c:v>7.1483831037999996</c:v>
                </c:pt>
                <c:pt idx="23">
                  <c:v>6.9474331386000001</c:v>
                </c:pt>
                <c:pt idx="24">
                  <c:v>7.1274961597999962</c:v>
                </c:pt>
                <c:pt idx="25">
                  <c:v>7.4362818591000002</c:v>
                </c:pt>
                <c:pt idx="26">
                  <c:v>7.5264019039000001</c:v>
                </c:pt>
                <c:pt idx="27">
                  <c:v>7.1748878923999975</c:v>
                </c:pt>
                <c:pt idx="28">
                  <c:v>7.7138643067999979</c:v>
                </c:pt>
                <c:pt idx="29">
                  <c:v>7.4629036950999996</c:v>
                </c:pt>
                <c:pt idx="30">
                  <c:v>7.0988096944999999</c:v>
                </c:pt>
                <c:pt idx="31">
                  <c:v>6.9442484121000021</c:v>
                </c:pt>
                <c:pt idx="32">
                  <c:v>7.1548117154999975</c:v>
                </c:pt>
                <c:pt idx="33">
                  <c:v>6.6970450151999978</c:v>
                </c:pt>
                <c:pt idx="34">
                  <c:v>6.9119437306000018</c:v>
                </c:pt>
                <c:pt idx="35">
                  <c:v>6.4704286488999996</c:v>
                </c:pt>
                <c:pt idx="36">
                  <c:v>6.746135708699998</c:v>
                </c:pt>
                <c:pt idx="37">
                  <c:v>6.0292963641000004</c:v>
                </c:pt>
                <c:pt idx="38">
                  <c:v>6.4578749838</c:v>
                </c:pt>
                <c:pt idx="39">
                  <c:v>6.3573442706999961</c:v>
                </c:pt>
                <c:pt idx="40">
                  <c:v>6.7794454337000021</c:v>
                </c:pt>
                <c:pt idx="41">
                  <c:v>6.8020304568999963</c:v>
                </c:pt>
                <c:pt idx="42">
                  <c:v>6.7598187311000002</c:v>
                </c:pt>
                <c:pt idx="43">
                  <c:v>6.5109343935999986</c:v>
                </c:pt>
                <c:pt idx="44">
                  <c:v>6.8846815834999981</c:v>
                </c:pt>
                <c:pt idx="45">
                  <c:v>6.6986824282999979</c:v>
                </c:pt>
                <c:pt idx="46">
                  <c:v>7.2125225767999961</c:v>
                </c:pt>
                <c:pt idx="47">
                  <c:v>6.8061538461999973</c:v>
                </c:pt>
                <c:pt idx="48">
                  <c:v>6.8965517241000001</c:v>
                </c:pt>
                <c:pt idx="49">
                  <c:v>6.1506224577999982</c:v>
                </c:pt>
                <c:pt idx="50">
                  <c:v>5.7341442223999977</c:v>
                </c:pt>
                <c:pt idx="51">
                  <c:v>5.4634966377999978</c:v>
                </c:pt>
                <c:pt idx="52">
                  <c:v>5.4710556186000003</c:v>
                </c:pt>
                <c:pt idx="53">
                  <c:v>5.2579474204999981</c:v>
                </c:pt>
                <c:pt idx="54">
                  <c:v>4.9356930856000032</c:v>
                </c:pt>
                <c:pt idx="55">
                  <c:v>4.6846061661999974</c:v>
                </c:pt>
                <c:pt idx="56">
                  <c:v>4.9904842460999967</c:v>
                </c:pt>
                <c:pt idx="57">
                  <c:v>4.5562313163999981</c:v>
                </c:pt>
                <c:pt idx="58">
                  <c:v>4.0303313596999981</c:v>
                </c:pt>
                <c:pt idx="59">
                  <c:v>3.8202247191000001</c:v>
                </c:pt>
                <c:pt idx="60">
                  <c:v>3.9249318939000002</c:v>
                </c:pt>
                <c:pt idx="61">
                  <c:v>4.0259740259999965</c:v>
                </c:pt>
                <c:pt idx="62">
                  <c:v>4.0500297796</c:v>
                </c:pt>
                <c:pt idx="63">
                  <c:v>3.8624913563000001</c:v>
                </c:pt>
                <c:pt idx="64">
                  <c:v>3.6861349936000001</c:v>
                </c:pt>
                <c:pt idx="65">
                  <c:v>4.0019426906000017</c:v>
                </c:pt>
                <c:pt idx="66">
                  <c:v>4.2242703532999979</c:v>
                </c:pt>
                <c:pt idx="67">
                  <c:v>4.2119306269999974</c:v>
                </c:pt>
                <c:pt idx="68">
                  <c:v>4.1781146375999967</c:v>
                </c:pt>
                <c:pt idx="69">
                  <c:v>4.046736962099998</c:v>
                </c:pt>
                <c:pt idx="70">
                  <c:v>4.6529010557999975</c:v>
                </c:pt>
                <c:pt idx="71">
                  <c:v>4.3285238623999973</c:v>
                </c:pt>
                <c:pt idx="72">
                  <c:v>4.0367483296000017</c:v>
                </c:pt>
                <c:pt idx="73">
                  <c:v>4.0546781195000001</c:v>
                </c:pt>
                <c:pt idx="74">
                  <c:v>3.9473684210999997</c:v>
                </c:pt>
                <c:pt idx="75">
                  <c:v>3.8717810192999997</c:v>
                </c:pt>
                <c:pt idx="76">
                  <c:v>3.8309707518000002</c:v>
                </c:pt>
                <c:pt idx="77">
                  <c:v>3.9601340624000017</c:v>
                </c:pt>
                <c:pt idx="78">
                  <c:v>4.1378707024999981</c:v>
                </c:pt>
                <c:pt idx="79">
                  <c:v>4.2199159447999977</c:v>
                </c:pt>
                <c:pt idx="80">
                  <c:v>4.0442741591999987</c:v>
                </c:pt>
                <c:pt idx="81">
                  <c:v>4.1785774340000001</c:v>
                </c:pt>
                <c:pt idx="82">
                  <c:v>4.1790797748999999</c:v>
                </c:pt>
                <c:pt idx="83">
                  <c:v>4.0979631426000003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2-74ED-4155-BB86-08869AC2D7EE}"/>
            </c:ext>
          </c:extLst>
        </c:ser>
        <c:ser>
          <c:idx val="67"/>
          <c:order val="61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Table_for_TTC_matrix_notmiss!$C$79:$CH$79</c:f>
            </c:numRef>
          </c:val>
          <c:smooth val="0"/>
          <c:extLst>
            <c:ext xmlns:c16="http://schemas.microsoft.com/office/drawing/2014/chart" uri="{C3380CC4-5D6E-409C-BE32-E72D297353CC}">
              <c16:uniqueId val="{00000043-74ED-4155-BB86-08869AC2D7EE}"/>
            </c:ext>
          </c:extLst>
        </c:ser>
        <c:ser>
          <c:idx val="68"/>
          <c:order val="62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Table_for_TTC_matrix_notmiss!$C$80:$CH$80</c:f>
            </c:numRef>
          </c:val>
          <c:smooth val="0"/>
          <c:extLst>
            <c:ext xmlns:c16="http://schemas.microsoft.com/office/drawing/2014/chart" uri="{C3380CC4-5D6E-409C-BE32-E72D297353CC}">
              <c16:uniqueId val="{00000044-74ED-4155-BB86-08869AC2D7EE}"/>
            </c:ext>
          </c:extLst>
        </c:ser>
        <c:ser>
          <c:idx val="69"/>
          <c:order val="63"/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Table_for_TTC_matrix_notmiss!$C$81:$CH$81</c:f>
            </c:numRef>
          </c:val>
          <c:smooth val="0"/>
          <c:extLst>
            <c:ext xmlns:c16="http://schemas.microsoft.com/office/drawing/2014/chart" uri="{C3380CC4-5D6E-409C-BE32-E72D297353CC}">
              <c16:uniqueId val="{00000045-74ED-4155-BB86-08869AC2D7EE}"/>
            </c:ext>
          </c:extLst>
        </c:ser>
        <c:ser>
          <c:idx val="70"/>
          <c:order val="64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Table_for_TTC_matrix_notmiss!$C$82:$CH$82</c:f>
            </c:numRef>
          </c:val>
          <c:smooth val="0"/>
          <c:extLst>
            <c:ext xmlns:c16="http://schemas.microsoft.com/office/drawing/2014/chart" uri="{C3380CC4-5D6E-409C-BE32-E72D297353CC}">
              <c16:uniqueId val="{00000046-74ED-4155-BB86-08869AC2D7EE}"/>
            </c:ext>
          </c:extLst>
        </c:ser>
        <c:ser>
          <c:idx val="71"/>
          <c:order val="65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Table_for_TTC_matrix_notmiss!$C$83:$CH$83</c:f>
            </c:numRef>
          </c:val>
          <c:smooth val="0"/>
          <c:extLst>
            <c:ext xmlns:c16="http://schemas.microsoft.com/office/drawing/2014/chart" uri="{C3380CC4-5D6E-409C-BE32-E72D297353CC}">
              <c16:uniqueId val="{00000047-74ED-4155-BB86-08869AC2D7EE}"/>
            </c:ext>
          </c:extLst>
        </c:ser>
        <c:ser>
          <c:idx val="72"/>
          <c:order val="66"/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Table_for_TTC_matrix_notmiss!$C$84:$CH$84</c:f>
            </c:numRef>
          </c:val>
          <c:smooth val="0"/>
          <c:extLst>
            <c:ext xmlns:c16="http://schemas.microsoft.com/office/drawing/2014/chart" uri="{C3380CC4-5D6E-409C-BE32-E72D297353CC}">
              <c16:uniqueId val="{00000048-74ED-4155-BB86-08869AC2D7EE}"/>
            </c:ext>
          </c:extLst>
        </c:ser>
        <c:ser>
          <c:idx val="73"/>
          <c:order val="67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Table_for_TTC_matrix_notmiss!$C$85:$CH$85</c:f>
            </c:numRef>
          </c:val>
          <c:smooth val="0"/>
          <c:extLst>
            <c:ext xmlns:c16="http://schemas.microsoft.com/office/drawing/2014/chart" uri="{C3380CC4-5D6E-409C-BE32-E72D297353CC}">
              <c16:uniqueId val="{00000049-74ED-4155-BB86-08869AC2D7EE}"/>
            </c:ext>
          </c:extLst>
        </c:ser>
        <c:ser>
          <c:idx val="74"/>
          <c:order val="68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Table_for_TTC_matrix_notmiss!$C$86:$CH$86</c:f>
            </c:numRef>
          </c:val>
          <c:smooth val="0"/>
          <c:extLst>
            <c:ext xmlns:c16="http://schemas.microsoft.com/office/drawing/2014/chart" uri="{C3380CC4-5D6E-409C-BE32-E72D297353CC}">
              <c16:uniqueId val="{0000004A-74ED-4155-BB86-08869AC2D7EE}"/>
            </c:ext>
          </c:extLst>
        </c:ser>
        <c:ser>
          <c:idx val="75"/>
          <c:order val="69"/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Table_for_TTC_matrix_notmiss!$C$87:$CH$87</c:f>
            </c:numRef>
          </c:val>
          <c:smooth val="0"/>
          <c:extLst>
            <c:ext xmlns:c16="http://schemas.microsoft.com/office/drawing/2014/chart" uri="{C3380CC4-5D6E-409C-BE32-E72D297353CC}">
              <c16:uniqueId val="{0000004B-74ED-4155-BB86-08869AC2D7EE}"/>
            </c:ext>
          </c:extLst>
        </c:ser>
        <c:ser>
          <c:idx val="76"/>
          <c:order val="70"/>
          <c:tx>
            <c:strRef>
              <c:f>Table_for_TTC_matrix_notmiss!$A$88</c:f>
              <c:strCache>
                <c:ptCount val="1"/>
                <c:pt idx="0">
                  <c:v>Note 8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Table_for_TTC_matrix_notmiss!$C$88:$CH$88</c:f>
              <c:numCache>
                <c:formatCode>General</c:formatCode>
                <c:ptCount val="84"/>
                <c:pt idx="0">
                  <c:v>11.263579188</c:v>
                </c:pt>
                <c:pt idx="1">
                  <c:v>10.561660562</c:v>
                </c:pt>
                <c:pt idx="2">
                  <c:v>11.681643132</c:v>
                </c:pt>
                <c:pt idx="3">
                  <c:v>12.220670391000001</c:v>
                </c:pt>
                <c:pt idx="4">
                  <c:v>12.320328541999999</c:v>
                </c:pt>
                <c:pt idx="5">
                  <c:v>11.476608187</c:v>
                </c:pt>
                <c:pt idx="6">
                  <c:v>11.994516792000002</c:v>
                </c:pt>
                <c:pt idx="7">
                  <c:v>11.911357340999999</c:v>
                </c:pt>
                <c:pt idx="8">
                  <c:v>12.084592145</c:v>
                </c:pt>
                <c:pt idx="9">
                  <c:v>11.15819209</c:v>
                </c:pt>
                <c:pt idx="10">
                  <c:v>11.626139818000004</c:v>
                </c:pt>
                <c:pt idx="11">
                  <c:v>11.066666667000003</c:v>
                </c:pt>
                <c:pt idx="12">
                  <c:v>13.022284123</c:v>
                </c:pt>
                <c:pt idx="13">
                  <c:v>13.132795304</c:v>
                </c:pt>
                <c:pt idx="14">
                  <c:v>12.193362192999999</c:v>
                </c:pt>
                <c:pt idx="15">
                  <c:v>12.480739599000007</c:v>
                </c:pt>
                <c:pt idx="16">
                  <c:v>13.386396527000004</c:v>
                </c:pt>
                <c:pt idx="17">
                  <c:v>12.587412587000003</c:v>
                </c:pt>
                <c:pt idx="18">
                  <c:v>14.663643235000004</c:v>
                </c:pt>
                <c:pt idx="19">
                  <c:v>14.432989691000003</c:v>
                </c:pt>
                <c:pt idx="20">
                  <c:v>14.73354232</c:v>
                </c:pt>
                <c:pt idx="21">
                  <c:v>13.606911446999998</c:v>
                </c:pt>
                <c:pt idx="22">
                  <c:v>14.687975646999998</c:v>
                </c:pt>
                <c:pt idx="23">
                  <c:v>14.265025344</c:v>
                </c:pt>
                <c:pt idx="24">
                  <c:v>15.212689257000006</c:v>
                </c:pt>
                <c:pt idx="25">
                  <c:v>14.877300613000003</c:v>
                </c:pt>
                <c:pt idx="26">
                  <c:v>15.094339623</c:v>
                </c:pt>
                <c:pt idx="27">
                  <c:v>14.792452830000004</c:v>
                </c:pt>
                <c:pt idx="28">
                  <c:v>15.528396837000004</c:v>
                </c:pt>
                <c:pt idx="29">
                  <c:v>16.795665634999988</c:v>
                </c:pt>
                <c:pt idx="30">
                  <c:v>15.527950311</c:v>
                </c:pt>
                <c:pt idx="31">
                  <c:v>15.11546536</c:v>
                </c:pt>
                <c:pt idx="32">
                  <c:v>15.701325889999998</c:v>
                </c:pt>
                <c:pt idx="33">
                  <c:v>15.221707478000001</c:v>
                </c:pt>
                <c:pt idx="34">
                  <c:v>14.910536779000006</c:v>
                </c:pt>
                <c:pt idx="35">
                  <c:v>13.580998781999998</c:v>
                </c:pt>
                <c:pt idx="36">
                  <c:v>14.242968281999998</c:v>
                </c:pt>
                <c:pt idx="37">
                  <c:v>13.466334165000003</c:v>
                </c:pt>
                <c:pt idx="38">
                  <c:v>13.573573574000003</c:v>
                </c:pt>
                <c:pt idx="39">
                  <c:v>12.775061125000001</c:v>
                </c:pt>
                <c:pt idx="40">
                  <c:v>12.8</c:v>
                </c:pt>
                <c:pt idx="41">
                  <c:v>13.002364066</c:v>
                </c:pt>
                <c:pt idx="42">
                  <c:v>14.363735664000004</c:v>
                </c:pt>
                <c:pt idx="43">
                  <c:v>13.733905579</c:v>
                </c:pt>
                <c:pt idx="44">
                  <c:v>12.459194777000004</c:v>
                </c:pt>
                <c:pt idx="45">
                  <c:v>11.395461130000003</c:v>
                </c:pt>
                <c:pt idx="46">
                  <c:v>12.771458118</c:v>
                </c:pt>
                <c:pt idx="47">
                  <c:v>12.927565392</c:v>
                </c:pt>
                <c:pt idx="48">
                  <c:v>13.250120019000002</c:v>
                </c:pt>
                <c:pt idx="49">
                  <c:v>12.824278022999998</c:v>
                </c:pt>
                <c:pt idx="50">
                  <c:v>12.158341187999998</c:v>
                </c:pt>
                <c:pt idx="51">
                  <c:v>11.923252627</c:v>
                </c:pt>
                <c:pt idx="52">
                  <c:v>11.676001723000001</c:v>
                </c:pt>
                <c:pt idx="53">
                  <c:v>11.729706757000002</c:v>
                </c:pt>
                <c:pt idx="54">
                  <c:v>11.27973749</c:v>
                </c:pt>
                <c:pt idx="55">
                  <c:v>9.6107055961000007</c:v>
                </c:pt>
                <c:pt idx="56">
                  <c:v>9.4084954347000007</c:v>
                </c:pt>
                <c:pt idx="57">
                  <c:v>8.1648225867999997</c:v>
                </c:pt>
                <c:pt idx="58">
                  <c:v>7.0503048779999968</c:v>
                </c:pt>
                <c:pt idx="59">
                  <c:v>6.4382530120000023</c:v>
                </c:pt>
                <c:pt idx="60">
                  <c:v>6.5698729582999986</c:v>
                </c:pt>
                <c:pt idx="61">
                  <c:v>6.3875088714999961</c:v>
                </c:pt>
                <c:pt idx="62">
                  <c:v>6.1581525541999973</c:v>
                </c:pt>
                <c:pt idx="63">
                  <c:v>5.872193437</c:v>
                </c:pt>
                <c:pt idx="64">
                  <c:v>6.4185728918000002</c:v>
                </c:pt>
                <c:pt idx="65">
                  <c:v>6.7494963062000002</c:v>
                </c:pt>
                <c:pt idx="66">
                  <c:v>7.4760172015000004</c:v>
                </c:pt>
                <c:pt idx="67">
                  <c:v>7.2649572649999961</c:v>
                </c:pt>
                <c:pt idx="68">
                  <c:v>7.3226544621999974</c:v>
                </c:pt>
                <c:pt idx="69">
                  <c:v>7.7631578947</c:v>
                </c:pt>
                <c:pt idx="70">
                  <c:v>8.1699346405000028</c:v>
                </c:pt>
                <c:pt idx="71">
                  <c:v>7.7094616120000019</c:v>
                </c:pt>
                <c:pt idx="72">
                  <c:v>7.4062199422999999</c:v>
                </c:pt>
                <c:pt idx="73">
                  <c:v>7.7342747112000003</c:v>
                </c:pt>
                <c:pt idx="74">
                  <c:v>7.838709677399998</c:v>
                </c:pt>
                <c:pt idx="75">
                  <c:v>7.6254826254999974</c:v>
                </c:pt>
                <c:pt idx="76">
                  <c:v>7.8462515883000004</c:v>
                </c:pt>
                <c:pt idx="77">
                  <c:v>8.3703233989000001</c:v>
                </c:pt>
                <c:pt idx="78">
                  <c:v>8.4170854271</c:v>
                </c:pt>
                <c:pt idx="79">
                  <c:v>8.4698608964000055</c:v>
                </c:pt>
                <c:pt idx="80">
                  <c:v>8.5145482389000033</c:v>
                </c:pt>
                <c:pt idx="81">
                  <c:v>8.7925323698000035</c:v>
                </c:pt>
                <c:pt idx="82">
                  <c:v>9.1177338448</c:v>
                </c:pt>
                <c:pt idx="83">
                  <c:v>8.6867505118000032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C-74ED-4155-BB86-08869AC2D7EE}"/>
            </c:ext>
          </c:extLst>
        </c:ser>
        <c:ser>
          <c:idx val="77"/>
          <c:order val="71"/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Table_for_TTC_matrix_notmiss!$C$89:$CH$89</c:f>
            </c:numRef>
          </c:val>
          <c:smooth val="0"/>
          <c:extLst>
            <c:ext xmlns:c16="http://schemas.microsoft.com/office/drawing/2014/chart" uri="{C3380CC4-5D6E-409C-BE32-E72D297353CC}">
              <c16:uniqueId val="{0000004D-74ED-4155-BB86-08869AC2D7EE}"/>
            </c:ext>
          </c:extLst>
        </c:ser>
        <c:ser>
          <c:idx val="78"/>
          <c:order val="72"/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Table_for_TTC_matrix_notmiss!$C$90:$CH$90</c:f>
            </c:numRef>
          </c:val>
          <c:smooth val="0"/>
          <c:extLst>
            <c:ext xmlns:c16="http://schemas.microsoft.com/office/drawing/2014/chart" uri="{C3380CC4-5D6E-409C-BE32-E72D297353CC}">
              <c16:uniqueId val="{0000004E-74ED-4155-BB86-08869AC2D7EE}"/>
            </c:ext>
          </c:extLst>
        </c:ser>
        <c:ser>
          <c:idx val="79"/>
          <c:order val="73"/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Table_for_TTC_matrix_notmiss!$C$91:$CH$91</c:f>
            </c:numRef>
          </c:val>
          <c:smooth val="0"/>
          <c:extLst>
            <c:ext xmlns:c16="http://schemas.microsoft.com/office/drawing/2014/chart" uri="{C3380CC4-5D6E-409C-BE32-E72D297353CC}">
              <c16:uniqueId val="{0000004F-74ED-4155-BB86-08869AC2D7EE}"/>
            </c:ext>
          </c:extLst>
        </c:ser>
        <c:ser>
          <c:idx val="80"/>
          <c:order val="74"/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Table_for_TTC_matrix_notmiss!$C$92:$CH$92</c:f>
            </c:numRef>
          </c:val>
          <c:smooth val="0"/>
          <c:extLst>
            <c:ext xmlns:c16="http://schemas.microsoft.com/office/drawing/2014/chart" uri="{C3380CC4-5D6E-409C-BE32-E72D297353CC}">
              <c16:uniqueId val="{00000050-74ED-4155-BB86-08869AC2D7EE}"/>
            </c:ext>
          </c:extLst>
        </c:ser>
        <c:ser>
          <c:idx val="81"/>
          <c:order val="75"/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Table_for_TTC_matrix_notmiss!$C$93:$CH$93</c:f>
            </c:numRef>
          </c:val>
          <c:smooth val="0"/>
          <c:extLst>
            <c:ext xmlns:c16="http://schemas.microsoft.com/office/drawing/2014/chart" uri="{C3380CC4-5D6E-409C-BE32-E72D297353CC}">
              <c16:uniqueId val="{00000051-74ED-4155-BB86-08869AC2D7EE}"/>
            </c:ext>
          </c:extLst>
        </c:ser>
        <c:ser>
          <c:idx val="82"/>
          <c:order val="76"/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Table_for_TTC_matrix_notmiss!$C$94:$CH$94</c:f>
            </c:numRef>
          </c:val>
          <c:smooth val="0"/>
          <c:extLst>
            <c:ext xmlns:c16="http://schemas.microsoft.com/office/drawing/2014/chart" uri="{C3380CC4-5D6E-409C-BE32-E72D297353CC}">
              <c16:uniqueId val="{00000052-74ED-4155-BB86-08869AC2D7EE}"/>
            </c:ext>
          </c:extLst>
        </c:ser>
        <c:ser>
          <c:idx val="83"/>
          <c:order val="77"/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Table_for_TTC_matrix_notmiss!$C$95:$CH$95</c:f>
            </c:numRef>
          </c:val>
          <c:smooth val="0"/>
          <c:extLst>
            <c:ext xmlns:c16="http://schemas.microsoft.com/office/drawing/2014/chart" uri="{C3380CC4-5D6E-409C-BE32-E72D297353CC}">
              <c16:uniqueId val="{00000053-74ED-4155-BB86-08869AC2D7EE}"/>
            </c:ext>
          </c:extLst>
        </c:ser>
        <c:ser>
          <c:idx val="84"/>
          <c:order val="78"/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Table_for_TTC_matrix_notmiss!$C$96:$CH$96</c:f>
            </c:numRef>
          </c:val>
          <c:smooth val="0"/>
          <c:extLst>
            <c:ext xmlns:c16="http://schemas.microsoft.com/office/drawing/2014/chart" uri="{C3380CC4-5D6E-409C-BE32-E72D297353CC}">
              <c16:uniqueId val="{00000054-74ED-4155-BB86-08869AC2D7EE}"/>
            </c:ext>
          </c:extLst>
        </c:ser>
        <c:ser>
          <c:idx val="85"/>
          <c:order val="79"/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Table_for_TTC_matrix_notmiss!$C$97:$CH$97</c:f>
            </c:numRef>
          </c:val>
          <c:smooth val="0"/>
          <c:extLst>
            <c:ext xmlns:c16="http://schemas.microsoft.com/office/drawing/2014/chart" uri="{C3380CC4-5D6E-409C-BE32-E72D297353CC}">
              <c16:uniqueId val="{00000055-74ED-4155-BB86-08869AC2D7EE}"/>
            </c:ext>
          </c:extLst>
        </c:ser>
        <c:ser>
          <c:idx val="86"/>
          <c:order val="80"/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Table_for_TTC_matrix_notmiss!$C$98:$CH$98</c:f>
            </c:numRef>
          </c:val>
          <c:smooth val="0"/>
          <c:extLst>
            <c:ext xmlns:c16="http://schemas.microsoft.com/office/drawing/2014/chart" uri="{C3380CC4-5D6E-409C-BE32-E72D297353CC}">
              <c16:uniqueId val="{00000056-74ED-4155-BB86-08869AC2D7EE}"/>
            </c:ext>
          </c:extLst>
        </c:ser>
        <c:ser>
          <c:idx val="87"/>
          <c:order val="81"/>
          <c:tx>
            <c:strRef>
              <c:f>Table_for_TTC_matrix_notmiss!$A$99</c:f>
              <c:strCache>
                <c:ptCount val="1"/>
                <c:pt idx="0">
                  <c:v>Note 9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Table_for_TTC_matrix_notmiss!$C$99:$CH$99</c:f>
              <c:numCache>
                <c:formatCode>General</c:formatCode>
                <c:ptCount val="84"/>
                <c:pt idx="0">
                  <c:v>21.377245509000005</c:v>
                </c:pt>
                <c:pt idx="1">
                  <c:v>20.650095602000007</c:v>
                </c:pt>
                <c:pt idx="2">
                  <c:v>21.875</c:v>
                </c:pt>
                <c:pt idx="3">
                  <c:v>21.185701830999985</c:v>
                </c:pt>
                <c:pt idx="4">
                  <c:v>23.160535116999991</c:v>
                </c:pt>
                <c:pt idx="5">
                  <c:v>22.800718133</c:v>
                </c:pt>
                <c:pt idx="6">
                  <c:v>22.160444797</c:v>
                </c:pt>
                <c:pt idx="7">
                  <c:v>22.522522522999985</c:v>
                </c:pt>
                <c:pt idx="8">
                  <c:v>24.781849912999988</c:v>
                </c:pt>
                <c:pt idx="9">
                  <c:v>23.851732473999988</c:v>
                </c:pt>
                <c:pt idx="10">
                  <c:v>23.318777293</c:v>
                </c:pt>
                <c:pt idx="11">
                  <c:v>19.844082211</c:v>
                </c:pt>
                <c:pt idx="12">
                  <c:v>24.029126213999991</c:v>
                </c:pt>
                <c:pt idx="13">
                  <c:v>21.832191780999999</c:v>
                </c:pt>
                <c:pt idx="14">
                  <c:v>23.829431438</c:v>
                </c:pt>
                <c:pt idx="15">
                  <c:v>25.387596898999984</c:v>
                </c:pt>
                <c:pt idx="16">
                  <c:v>24.766751484</c:v>
                </c:pt>
                <c:pt idx="17">
                  <c:v>25.356125356000007</c:v>
                </c:pt>
                <c:pt idx="18">
                  <c:v>25.881341359</c:v>
                </c:pt>
                <c:pt idx="19">
                  <c:v>23.837209302000005</c:v>
                </c:pt>
                <c:pt idx="20">
                  <c:v>24.487895717000008</c:v>
                </c:pt>
                <c:pt idx="21">
                  <c:v>23.94052044599999</c:v>
                </c:pt>
                <c:pt idx="22">
                  <c:v>25.113739763000005</c:v>
                </c:pt>
                <c:pt idx="23">
                  <c:v>26.601356443000007</c:v>
                </c:pt>
                <c:pt idx="24">
                  <c:v>25.311812179000007</c:v>
                </c:pt>
                <c:pt idx="25">
                  <c:v>23.012552300999992</c:v>
                </c:pt>
                <c:pt idx="26">
                  <c:v>27.971473850999988</c:v>
                </c:pt>
                <c:pt idx="27">
                  <c:v>24.272651704000001</c:v>
                </c:pt>
                <c:pt idx="28">
                  <c:v>28.144171779000008</c:v>
                </c:pt>
                <c:pt idx="29">
                  <c:v>29.738837405000005</c:v>
                </c:pt>
                <c:pt idx="30">
                  <c:v>27.95933188099999</c:v>
                </c:pt>
                <c:pt idx="31">
                  <c:v>27.057079318000007</c:v>
                </c:pt>
                <c:pt idx="32">
                  <c:v>26.889419251999989</c:v>
                </c:pt>
                <c:pt idx="33">
                  <c:v>26.47928994099999</c:v>
                </c:pt>
                <c:pt idx="34">
                  <c:v>25.65891472900001</c:v>
                </c:pt>
                <c:pt idx="35">
                  <c:v>22.807017544000001</c:v>
                </c:pt>
                <c:pt idx="36">
                  <c:v>23.812754410000007</c:v>
                </c:pt>
                <c:pt idx="37">
                  <c:v>24.236252545999992</c:v>
                </c:pt>
                <c:pt idx="38">
                  <c:v>23.222748814999985</c:v>
                </c:pt>
                <c:pt idx="39">
                  <c:v>22.414943296000001</c:v>
                </c:pt>
                <c:pt idx="40">
                  <c:v>24.2003621</c:v>
                </c:pt>
                <c:pt idx="41">
                  <c:v>23.970037453</c:v>
                </c:pt>
                <c:pt idx="42">
                  <c:v>23.850085179000008</c:v>
                </c:pt>
                <c:pt idx="43">
                  <c:v>24.778270509999988</c:v>
                </c:pt>
                <c:pt idx="44">
                  <c:v>23.363431151</c:v>
                </c:pt>
                <c:pt idx="45">
                  <c:v>22.35</c:v>
                </c:pt>
                <c:pt idx="46">
                  <c:v>23.439340399999988</c:v>
                </c:pt>
                <c:pt idx="47">
                  <c:v>22.505197505000002</c:v>
                </c:pt>
                <c:pt idx="48">
                  <c:v>22.216414009000001</c:v>
                </c:pt>
                <c:pt idx="49">
                  <c:v>20.951888257000007</c:v>
                </c:pt>
                <c:pt idx="50">
                  <c:v>21.584066698000001</c:v>
                </c:pt>
                <c:pt idx="51">
                  <c:v>19.666329626</c:v>
                </c:pt>
                <c:pt idx="52">
                  <c:v>19.510978044000016</c:v>
                </c:pt>
                <c:pt idx="53">
                  <c:v>18.146718147000001</c:v>
                </c:pt>
                <c:pt idx="54">
                  <c:v>17.094408799000007</c:v>
                </c:pt>
                <c:pt idx="55">
                  <c:v>16.575091574999984</c:v>
                </c:pt>
                <c:pt idx="56">
                  <c:v>16.609505145000007</c:v>
                </c:pt>
                <c:pt idx="57">
                  <c:v>15.969410706000003</c:v>
                </c:pt>
                <c:pt idx="58">
                  <c:v>14.631915865999998</c:v>
                </c:pt>
                <c:pt idx="59">
                  <c:v>14.098646879000004</c:v>
                </c:pt>
                <c:pt idx="60">
                  <c:v>14.261241969999999</c:v>
                </c:pt>
                <c:pt idx="61">
                  <c:v>14.669603524000003</c:v>
                </c:pt>
                <c:pt idx="62">
                  <c:v>14.527742482000001</c:v>
                </c:pt>
                <c:pt idx="63">
                  <c:v>15.278969956999999</c:v>
                </c:pt>
                <c:pt idx="64">
                  <c:v>14.612244898000004</c:v>
                </c:pt>
                <c:pt idx="65">
                  <c:v>14.273719563</c:v>
                </c:pt>
                <c:pt idx="66">
                  <c:v>15.193482688000003</c:v>
                </c:pt>
                <c:pt idx="67">
                  <c:v>15.115806583000003</c:v>
                </c:pt>
                <c:pt idx="68">
                  <c:v>14.970809008000003</c:v>
                </c:pt>
                <c:pt idx="69">
                  <c:v>16.625816993000001</c:v>
                </c:pt>
                <c:pt idx="70">
                  <c:v>15.531453362000001</c:v>
                </c:pt>
                <c:pt idx="71">
                  <c:v>16.56314699799999</c:v>
                </c:pt>
                <c:pt idx="72">
                  <c:v>15.587628865999999</c:v>
                </c:pt>
                <c:pt idx="73">
                  <c:v>14.249790443999999</c:v>
                </c:pt>
                <c:pt idx="74">
                  <c:v>15.619902121000001</c:v>
                </c:pt>
                <c:pt idx="75">
                  <c:v>14.429109159000003</c:v>
                </c:pt>
                <c:pt idx="76">
                  <c:v>15.065763252000004</c:v>
                </c:pt>
                <c:pt idx="77">
                  <c:v>15.631343889999998</c:v>
                </c:pt>
                <c:pt idx="78">
                  <c:v>14.964086193000004</c:v>
                </c:pt>
                <c:pt idx="79">
                  <c:v>14.782261286000001</c:v>
                </c:pt>
                <c:pt idx="80">
                  <c:v>15.378486056000007</c:v>
                </c:pt>
                <c:pt idx="81">
                  <c:v>15.880693269000004</c:v>
                </c:pt>
                <c:pt idx="82">
                  <c:v>15.469179427</c:v>
                </c:pt>
                <c:pt idx="83">
                  <c:v>15.339348763999999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7-74ED-4155-BB86-08869AC2D7EE}"/>
            </c:ext>
          </c:extLst>
        </c:ser>
        <c:ser>
          <c:idx val="88"/>
          <c:order val="82"/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Table_for_TTC_matrix_notmiss!$C$100:$CH$100</c:f>
            </c:numRef>
          </c:val>
          <c:smooth val="0"/>
          <c:extLst>
            <c:ext xmlns:c16="http://schemas.microsoft.com/office/drawing/2014/chart" uri="{C3380CC4-5D6E-409C-BE32-E72D297353CC}">
              <c16:uniqueId val="{00000058-74ED-4155-BB86-08869AC2D7EE}"/>
            </c:ext>
          </c:extLst>
        </c:ser>
        <c:ser>
          <c:idx val="89"/>
          <c:order val="83"/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Table_for_TTC_matrix_notmiss!$C$101:$CH$101</c:f>
            </c:numRef>
          </c:val>
          <c:smooth val="0"/>
          <c:extLst>
            <c:ext xmlns:c16="http://schemas.microsoft.com/office/drawing/2014/chart" uri="{C3380CC4-5D6E-409C-BE32-E72D297353CC}">
              <c16:uniqueId val="{00000059-74ED-4155-BB86-08869AC2D7EE}"/>
            </c:ext>
          </c:extLst>
        </c:ser>
        <c:ser>
          <c:idx val="90"/>
          <c:order val="84"/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Table_for_TTC_matrix_notmiss!$C$102:$CH$102</c:f>
            </c:numRef>
          </c:val>
          <c:smooth val="0"/>
          <c:extLst>
            <c:ext xmlns:c16="http://schemas.microsoft.com/office/drawing/2014/chart" uri="{C3380CC4-5D6E-409C-BE32-E72D297353CC}">
              <c16:uniqueId val="{0000005A-74ED-4155-BB86-08869AC2D7EE}"/>
            </c:ext>
          </c:extLst>
        </c:ser>
        <c:ser>
          <c:idx val="91"/>
          <c:order val="85"/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Table_for_TTC_matrix_notmiss!$C$103:$CH$103</c:f>
            </c:numRef>
          </c:val>
          <c:smooth val="0"/>
          <c:extLst>
            <c:ext xmlns:c16="http://schemas.microsoft.com/office/drawing/2014/chart" uri="{C3380CC4-5D6E-409C-BE32-E72D297353CC}">
              <c16:uniqueId val="{0000005B-74ED-4155-BB86-08869AC2D7EE}"/>
            </c:ext>
          </c:extLst>
        </c:ser>
        <c:ser>
          <c:idx val="92"/>
          <c:order val="86"/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Table_for_TTC_matrix_notmiss!$C$104:$CH$104</c:f>
            </c:numRef>
          </c:val>
          <c:smooth val="0"/>
          <c:extLst>
            <c:ext xmlns:c16="http://schemas.microsoft.com/office/drawing/2014/chart" uri="{C3380CC4-5D6E-409C-BE32-E72D297353CC}">
              <c16:uniqueId val="{0000005C-74ED-4155-BB86-08869AC2D7EE}"/>
            </c:ext>
          </c:extLst>
        </c:ser>
        <c:ser>
          <c:idx val="93"/>
          <c:order val="87"/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Table_for_TTC_matrix_notmiss!$C$105:$CH$105</c:f>
            </c:numRef>
          </c:val>
          <c:smooth val="0"/>
          <c:extLst>
            <c:ext xmlns:c16="http://schemas.microsoft.com/office/drawing/2014/chart" uri="{C3380CC4-5D6E-409C-BE32-E72D297353CC}">
              <c16:uniqueId val="{0000005D-74ED-4155-BB86-08869AC2D7EE}"/>
            </c:ext>
          </c:extLst>
        </c:ser>
        <c:ser>
          <c:idx val="94"/>
          <c:order val="88"/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Table_for_TTC_matrix_notmiss!$C$106:$CH$106</c:f>
            </c:numRef>
          </c:val>
          <c:smooth val="0"/>
          <c:extLst>
            <c:ext xmlns:c16="http://schemas.microsoft.com/office/drawing/2014/chart" uri="{C3380CC4-5D6E-409C-BE32-E72D297353CC}">
              <c16:uniqueId val="{0000005E-74ED-4155-BB86-08869AC2D7EE}"/>
            </c:ext>
          </c:extLst>
        </c:ser>
        <c:ser>
          <c:idx val="95"/>
          <c:order val="89"/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Table_for_TTC_matrix_notmiss!$C$107:$CH$107</c:f>
            </c:numRef>
          </c:val>
          <c:smooth val="0"/>
          <c:extLst>
            <c:ext xmlns:c16="http://schemas.microsoft.com/office/drawing/2014/chart" uri="{C3380CC4-5D6E-409C-BE32-E72D297353CC}">
              <c16:uniqueId val="{0000005F-74ED-4155-BB86-08869AC2D7EE}"/>
            </c:ext>
          </c:extLst>
        </c:ser>
        <c:ser>
          <c:idx val="96"/>
          <c:order val="90"/>
          <c:tx>
            <c:strRef>
              <c:f>Table_for_TTC_matrix_notmiss!$A$108</c:f>
              <c:strCache>
                <c:ptCount val="1"/>
                <c:pt idx="0">
                  <c:v>Note 10</c:v>
                </c:pt>
              </c:strCache>
            </c:strRef>
          </c:tx>
          <c:spPr>
            <a:ln w="28575" cap="rnd">
              <a:solidFill>
                <a:srgbClr val="0808E2"/>
              </a:solidFill>
              <a:round/>
            </a:ln>
            <a:effectLst/>
          </c:spPr>
          <c:marker>
            <c:symbol val="none"/>
          </c:marker>
          <c:dLbls>
            <c:dLbl>
              <c:idx val="6"/>
              <c:layout>
                <c:manualLayout>
                  <c:x val="-4.7272579392822082E-2"/>
                  <c:y val="-8.1563711186936894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solidFill>
                          <a:schemeClr val="tx1"/>
                        </a:solidFill>
                      </a:rPr>
                      <a:t>53,5%</a:t>
                    </a:r>
                  </a:p>
                </c:rich>
              </c:tx>
              <c:spPr>
                <a:solidFill>
                  <a:schemeClr val="lt1"/>
                </a:solidFill>
                <a:ln>
                  <a:solidFill>
                    <a:schemeClr val="dk1">
                      <a:lumMod val="25000"/>
                      <a:lumOff val="75000"/>
                    </a:schemeClr>
                  </a:solidFill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</c15:spPr>
                  <c15:layout>
                    <c:manualLayout>
                      <c:w val="0.13390134503238468"/>
                      <c:h val="9.1167232166634415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139E-436E-8256-5FB733598B9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Table_for_TTC_matrix_notmiss!$C$108:$CH$108</c:f>
              <c:numCache>
                <c:formatCode>General</c:formatCode>
                <c:ptCount val="84"/>
                <c:pt idx="0">
                  <c:v>52.204176334000017</c:v>
                </c:pt>
                <c:pt idx="1">
                  <c:v>53.575025176000011</c:v>
                </c:pt>
                <c:pt idx="2">
                  <c:v>53.650793651000001</c:v>
                </c:pt>
                <c:pt idx="3">
                  <c:v>52.180232558</c:v>
                </c:pt>
                <c:pt idx="4">
                  <c:v>51.981707317000001</c:v>
                </c:pt>
                <c:pt idx="5">
                  <c:v>52.769230769000011</c:v>
                </c:pt>
                <c:pt idx="6">
                  <c:v>53.495440729000002</c:v>
                </c:pt>
                <c:pt idx="7">
                  <c:v>50.262467192000003</c:v>
                </c:pt>
                <c:pt idx="8">
                  <c:v>49.101796407000002</c:v>
                </c:pt>
                <c:pt idx="9">
                  <c:v>49.470899470999981</c:v>
                </c:pt>
                <c:pt idx="10">
                  <c:v>47.989276139000005</c:v>
                </c:pt>
                <c:pt idx="11">
                  <c:v>41.920903955</c:v>
                </c:pt>
                <c:pt idx="12">
                  <c:v>49.597423509999999</c:v>
                </c:pt>
                <c:pt idx="13">
                  <c:v>49.863760218000003</c:v>
                </c:pt>
                <c:pt idx="14">
                  <c:v>51.560178306000019</c:v>
                </c:pt>
                <c:pt idx="15">
                  <c:v>53.654970759999998</c:v>
                </c:pt>
                <c:pt idx="16">
                  <c:v>54.584527221000002</c:v>
                </c:pt>
                <c:pt idx="17">
                  <c:v>53.751914242000012</c:v>
                </c:pt>
                <c:pt idx="18">
                  <c:v>55.246913580000012</c:v>
                </c:pt>
                <c:pt idx="19">
                  <c:v>55.478502080000013</c:v>
                </c:pt>
                <c:pt idx="20">
                  <c:v>48.936170213000011</c:v>
                </c:pt>
                <c:pt idx="21">
                  <c:v>50.933997509000001</c:v>
                </c:pt>
                <c:pt idx="22">
                  <c:v>53.070175439000003</c:v>
                </c:pt>
                <c:pt idx="23">
                  <c:v>56.005788712000012</c:v>
                </c:pt>
                <c:pt idx="24">
                  <c:v>58.059914407999997</c:v>
                </c:pt>
                <c:pt idx="25">
                  <c:v>55.248618785000012</c:v>
                </c:pt>
                <c:pt idx="26">
                  <c:v>58.705035971000015</c:v>
                </c:pt>
                <c:pt idx="27">
                  <c:v>53.517877738999999</c:v>
                </c:pt>
                <c:pt idx="28">
                  <c:v>59.186351706000011</c:v>
                </c:pt>
                <c:pt idx="29">
                  <c:v>56.426735219000015</c:v>
                </c:pt>
                <c:pt idx="30">
                  <c:v>53.558052434000011</c:v>
                </c:pt>
                <c:pt idx="31">
                  <c:v>55.416191561999995</c:v>
                </c:pt>
                <c:pt idx="32">
                  <c:v>54.305396096000003</c:v>
                </c:pt>
                <c:pt idx="33">
                  <c:v>55.709342561</c:v>
                </c:pt>
                <c:pt idx="34">
                  <c:v>55.555555556000002</c:v>
                </c:pt>
                <c:pt idx="35">
                  <c:v>54.064272212000013</c:v>
                </c:pt>
                <c:pt idx="36">
                  <c:v>55.161626693999999</c:v>
                </c:pt>
                <c:pt idx="37">
                  <c:v>53.938356164000012</c:v>
                </c:pt>
                <c:pt idx="38">
                  <c:v>52.389878162999999</c:v>
                </c:pt>
                <c:pt idx="39">
                  <c:v>51.322314050000003</c:v>
                </c:pt>
                <c:pt idx="40">
                  <c:v>51.544401543999996</c:v>
                </c:pt>
                <c:pt idx="41">
                  <c:v>50.691244240000003</c:v>
                </c:pt>
                <c:pt idx="42">
                  <c:v>51.872659175999999</c:v>
                </c:pt>
                <c:pt idx="43">
                  <c:v>49.830508475000002</c:v>
                </c:pt>
                <c:pt idx="44">
                  <c:v>51.241134752000001</c:v>
                </c:pt>
                <c:pt idx="45">
                  <c:v>52.327586207000003</c:v>
                </c:pt>
                <c:pt idx="46">
                  <c:v>52.765185857000013</c:v>
                </c:pt>
                <c:pt idx="47">
                  <c:v>50.112023898000011</c:v>
                </c:pt>
                <c:pt idx="48">
                  <c:v>49.370277077999994</c:v>
                </c:pt>
                <c:pt idx="49">
                  <c:v>50.516986705999997</c:v>
                </c:pt>
                <c:pt idx="50">
                  <c:v>46.002906977000002</c:v>
                </c:pt>
                <c:pt idx="51">
                  <c:v>48.687664041999994</c:v>
                </c:pt>
                <c:pt idx="52">
                  <c:v>46.820349761999999</c:v>
                </c:pt>
                <c:pt idx="53">
                  <c:v>44.150641025999995</c:v>
                </c:pt>
                <c:pt idx="54">
                  <c:v>41.870824052999978</c:v>
                </c:pt>
                <c:pt idx="55">
                  <c:v>40.924775707000002</c:v>
                </c:pt>
                <c:pt idx="56">
                  <c:v>39.919354839</c:v>
                </c:pt>
                <c:pt idx="57">
                  <c:v>39.242546334000018</c:v>
                </c:pt>
                <c:pt idx="58">
                  <c:v>40.030326005000006</c:v>
                </c:pt>
                <c:pt idx="59">
                  <c:v>37.100737101</c:v>
                </c:pt>
                <c:pt idx="60">
                  <c:v>35.969581749</c:v>
                </c:pt>
                <c:pt idx="61">
                  <c:v>43.074459567999995</c:v>
                </c:pt>
                <c:pt idx="62">
                  <c:v>37.971274685999994</c:v>
                </c:pt>
                <c:pt idx="63">
                  <c:v>41.312741313000004</c:v>
                </c:pt>
                <c:pt idx="64">
                  <c:v>39.176954733000002</c:v>
                </c:pt>
                <c:pt idx="65">
                  <c:v>36.956521739000003</c:v>
                </c:pt>
                <c:pt idx="66">
                  <c:v>38.489208633000004</c:v>
                </c:pt>
                <c:pt idx="67">
                  <c:v>39.744612929000013</c:v>
                </c:pt>
                <c:pt idx="68">
                  <c:v>42.761506276000013</c:v>
                </c:pt>
                <c:pt idx="69">
                  <c:v>39.540412044000014</c:v>
                </c:pt>
                <c:pt idx="70">
                  <c:v>42.834267413999974</c:v>
                </c:pt>
                <c:pt idx="71">
                  <c:v>42.492012780000017</c:v>
                </c:pt>
                <c:pt idx="72">
                  <c:v>42.157612854</c:v>
                </c:pt>
                <c:pt idx="73">
                  <c:v>41.870261162999981</c:v>
                </c:pt>
                <c:pt idx="74">
                  <c:v>42.061512884000017</c:v>
                </c:pt>
                <c:pt idx="75">
                  <c:v>38.819617622999999</c:v>
                </c:pt>
                <c:pt idx="76">
                  <c:v>42.622950820000028</c:v>
                </c:pt>
                <c:pt idx="77">
                  <c:v>40.519877675999986</c:v>
                </c:pt>
                <c:pt idx="78">
                  <c:v>43.267776097000002</c:v>
                </c:pt>
                <c:pt idx="79">
                  <c:v>42.533936652000001</c:v>
                </c:pt>
                <c:pt idx="80">
                  <c:v>42.867867867999983</c:v>
                </c:pt>
                <c:pt idx="81">
                  <c:v>44.90740740699998</c:v>
                </c:pt>
                <c:pt idx="82">
                  <c:v>42.150706436</c:v>
                </c:pt>
                <c:pt idx="83">
                  <c:v>43.306510607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0-74ED-4155-BB86-08869AC2D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2745344"/>
        <c:axId val="333877632"/>
      </c:lineChart>
      <c:dateAx>
        <c:axId val="332745344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3877632"/>
        <c:crosses val="autoZero"/>
        <c:auto val="1"/>
        <c:lblOffset val="100"/>
        <c:baseTimeUnit val="months"/>
      </c:dateAx>
      <c:valAx>
        <c:axId val="33387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 err="1"/>
                  <a:t>Taux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défaut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en</a:t>
                </a:r>
                <a:r>
                  <a:rPr lang="en-US" sz="2000" dirty="0"/>
                  <a:t> % </a:t>
                </a:r>
              </a:p>
            </c:rich>
          </c:tx>
          <c:layout>
            <c:manualLayout>
              <c:xMode val="edge"/>
              <c:yMode val="edge"/>
              <c:x val="1.834458304796082E-2"/>
              <c:y val="0.2552260052073255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2745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110823014084117"/>
          <c:y val="0.42775266928118605"/>
          <c:w val="0.1062915258457089"/>
          <c:h val="0.3082150445343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Adverse!$A$1</c:f>
              <c:strCache>
                <c:ptCount val="1"/>
                <c:pt idx="0">
                  <c:v>IRLT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Adverse!$C$2:$C$45</c:f>
              <c:numCache>
                <c:formatCode>mmm\-yy</c:formatCode>
                <c:ptCount val="44"/>
                <c:pt idx="0">
                  <c:v>40179</c:v>
                </c:pt>
                <c:pt idx="1">
                  <c:v>40269</c:v>
                </c:pt>
                <c:pt idx="2">
                  <c:v>40360</c:v>
                </c:pt>
                <c:pt idx="3">
                  <c:v>40452</c:v>
                </c:pt>
                <c:pt idx="4">
                  <c:v>40544</c:v>
                </c:pt>
                <c:pt idx="5">
                  <c:v>40634</c:v>
                </c:pt>
                <c:pt idx="6">
                  <c:v>40725</c:v>
                </c:pt>
                <c:pt idx="7">
                  <c:v>40817</c:v>
                </c:pt>
                <c:pt idx="8">
                  <c:v>40909</c:v>
                </c:pt>
                <c:pt idx="9">
                  <c:v>41000</c:v>
                </c:pt>
                <c:pt idx="10">
                  <c:v>41091</c:v>
                </c:pt>
                <c:pt idx="11">
                  <c:v>41183</c:v>
                </c:pt>
                <c:pt idx="12">
                  <c:v>41275</c:v>
                </c:pt>
                <c:pt idx="13">
                  <c:v>41365</c:v>
                </c:pt>
                <c:pt idx="14">
                  <c:v>41456</c:v>
                </c:pt>
                <c:pt idx="15">
                  <c:v>41548</c:v>
                </c:pt>
                <c:pt idx="16">
                  <c:v>41640</c:v>
                </c:pt>
                <c:pt idx="17">
                  <c:v>41730</c:v>
                </c:pt>
                <c:pt idx="18">
                  <c:v>41821</c:v>
                </c:pt>
                <c:pt idx="19">
                  <c:v>41913</c:v>
                </c:pt>
                <c:pt idx="20">
                  <c:v>42005</c:v>
                </c:pt>
                <c:pt idx="21">
                  <c:v>42095</c:v>
                </c:pt>
                <c:pt idx="22">
                  <c:v>42186</c:v>
                </c:pt>
                <c:pt idx="23">
                  <c:v>42278</c:v>
                </c:pt>
                <c:pt idx="24">
                  <c:v>42370</c:v>
                </c:pt>
                <c:pt idx="25">
                  <c:v>42461</c:v>
                </c:pt>
                <c:pt idx="26">
                  <c:v>42552</c:v>
                </c:pt>
                <c:pt idx="27">
                  <c:v>42644</c:v>
                </c:pt>
                <c:pt idx="28">
                  <c:v>42736</c:v>
                </c:pt>
                <c:pt idx="29">
                  <c:v>42826</c:v>
                </c:pt>
                <c:pt idx="30">
                  <c:v>42917</c:v>
                </c:pt>
                <c:pt idx="31">
                  <c:v>43009</c:v>
                </c:pt>
                <c:pt idx="32">
                  <c:v>43101</c:v>
                </c:pt>
                <c:pt idx="33">
                  <c:v>43191</c:v>
                </c:pt>
                <c:pt idx="34">
                  <c:v>43282</c:v>
                </c:pt>
                <c:pt idx="35">
                  <c:v>43374</c:v>
                </c:pt>
                <c:pt idx="36">
                  <c:v>43466</c:v>
                </c:pt>
                <c:pt idx="37">
                  <c:v>43556</c:v>
                </c:pt>
                <c:pt idx="38">
                  <c:v>43647</c:v>
                </c:pt>
                <c:pt idx="39">
                  <c:v>43739</c:v>
                </c:pt>
                <c:pt idx="40">
                  <c:v>43831</c:v>
                </c:pt>
                <c:pt idx="41">
                  <c:v>43922</c:v>
                </c:pt>
                <c:pt idx="42">
                  <c:v>44013</c:v>
                </c:pt>
                <c:pt idx="43">
                  <c:v>44105</c:v>
                </c:pt>
              </c:numCache>
            </c:numRef>
          </c:cat>
          <c:val>
            <c:numRef>
              <c:f>Adverse!$A$2:$A$45</c:f>
              <c:numCache>
                <c:formatCode>General</c:formatCode>
                <c:ptCount val="44"/>
                <c:pt idx="0">
                  <c:v>4.0285333332999986</c:v>
                </c:pt>
                <c:pt idx="1">
                  <c:v>3.8966666666999989</c:v>
                </c:pt>
                <c:pt idx="2">
                  <c:v>4.1943333332999986</c:v>
                </c:pt>
                <c:pt idx="3">
                  <c:v>4.78</c:v>
                </c:pt>
                <c:pt idx="4">
                  <c:v>4.804199999999998</c:v>
                </c:pt>
                <c:pt idx="5">
                  <c:v>5.4931666666999979</c:v>
                </c:pt>
                <c:pt idx="6">
                  <c:v>6.6136666666999986</c:v>
                </c:pt>
                <c:pt idx="7">
                  <c:v>5.7104666666999986</c:v>
                </c:pt>
                <c:pt idx="8">
                  <c:v>5.7876000000000003</c:v>
                </c:pt>
                <c:pt idx="9">
                  <c:v>5.6906666666999977</c:v>
                </c:pt>
                <c:pt idx="10">
                  <c:v>4.781966666699998</c:v>
                </c:pt>
                <c:pt idx="11">
                  <c:v>4.4470000000000001</c:v>
                </c:pt>
                <c:pt idx="12">
                  <c:v>4.2069666666999979</c:v>
                </c:pt>
                <c:pt idx="13">
                  <c:v>4.4595000000000002</c:v>
                </c:pt>
                <c:pt idx="14">
                  <c:v>4.1522333332999981</c:v>
                </c:pt>
                <c:pt idx="15">
                  <c:v>3.6388666666999998</c:v>
                </c:pt>
                <c:pt idx="16">
                  <c:v>3.0904333332999991</c:v>
                </c:pt>
                <c:pt idx="17">
                  <c:v>2.6087666667000002</c:v>
                </c:pt>
                <c:pt idx="18">
                  <c:v>2.2347333332999999</c:v>
                </c:pt>
                <c:pt idx="19">
                  <c:v>1.5176999999999996</c:v>
                </c:pt>
                <c:pt idx="20">
                  <c:v>1.7894666666999997</c:v>
                </c:pt>
                <c:pt idx="21">
                  <c:v>1.9337</c:v>
                </c:pt>
                <c:pt idx="22">
                  <c:v>1.6149333333</c:v>
                </c:pt>
                <c:pt idx="23">
                  <c:v>1.4889999999999997</c:v>
                </c:pt>
                <c:pt idx="24">
                  <c:v>1.4738666666999996</c:v>
                </c:pt>
                <c:pt idx="25">
                  <c:v>1.2231999999999996</c:v>
                </c:pt>
                <c:pt idx="26">
                  <c:v>1.7596666666999996</c:v>
                </c:pt>
                <c:pt idx="27">
                  <c:v>2.2480333333</c:v>
                </c:pt>
                <c:pt idx="28">
                  <c:v>2.1680000000000001</c:v>
                </c:pt>
                <c:pt idx="29">
                  <c:v>2.1501333332999999</c:v>
                </c:pt>
                <c:pt idx="30">
                  <c:v>1.8855333332999995</c:v>
                </c:pt>
                <c:pt idx="31">
                  <c:v>2.0101666667</c:v>
                </c:pt>
                <c:pt idx="32">
                  <c:v>3.3</c:v>
                </c:pt>
                <c:pt idx="33">
                  <c:v>3.3</c:v>
                </c:pt>
                <c:pt idx="34">
                  <c:v>3.3</c:v>
                </c:pt>
                <c:pt idx="35">
                  <c:v>3.3</c:v>
                </c:pt>
                <c:pt idx="36">
                  <c:v>3.7</c:v>
                </c:pt>
                <c:pt idx="37">
                  <c:v>3.7</c:v>
                </c:pt>
                <c:pt idx="38">
                  <c:v>3.7</c:v>
                </c:pt>
                <c:pt idx="39">
                  <c:v>3.7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E5-4E86-A413-1F706E5030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0849408"/>
        <c:axId val="340850944"/>
      </c:lineChart>
      <c:dateAx>
        <c:axId val="34084940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0850944"/>
        <c:crosses val="autoZero"/>
        <c:auto val="1"/>
        <c:lblOffset val="100"/>
        <c:baseTimeUnit val="months"/>
      </c:dateAx>
      <c:valAx>
        <c:axId val="34085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084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 err="1"/>
              <a:t>gdp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726666666666669"/>
          <c:y val="0.11921944444444446"/>
          <c:w val="0.84686296296296248"/>
          <c:h val="0.6684598765432103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Adverse!$C$2:$C$45</c:f>
              <c:numCache>
                <c:formatCode>mmm\-yy</c:formatCode>
                <c:ptCount val="44"/>
                <c:pt idx="0">
                  <c:v>40179</c:v>
                </c:pt>
                <c:pt idx="1">
                  <c:v>40269</c:v>
                </c:pt>
                <c:pt idx="2">
                  <c:v>40360</c:v>
                </c:pt>
                <c:pt idx="3">
                  <c:v>40452</c:v>
                </c:pt>
                <c:pt idx="4">
                  <c:v>40544</c:v>
                </c:pt>
                <c:pt idx="5">
                  <c:v>40634</c:v>
                </c:pt>
                <c:pt idx="6">
                  <c:v>40725</c:v>
                </c:pt>
                <c:pt idx="7">
                  <c:v>40817</c:v>
                </c:pt>
                <c:pt idx="8">
                  <c:v>40909</c:v>
                </c:pt>
                <c:pt idx="9">
                  <c:v>41000</c:v>
                </c:pt>
                <c:pt idx="10">
                  <c:v>41091</c:v>
                </c:pt>
                <c:pt idx="11">
                  <c:v>41183</c:v>
                </c:pt>
                <c:pt idx="12">
                  <c:v>41275</c:v>
                </c:pt>
                <c:pt idx="13">
                  <c:v>41365</c:v>
                </c:pt>
                <c:pt idx="14">
                  <c:v>41456</c:v>
                </c:pt>
                <c:pt idx="15">
                  <c:v>41548</c:v>
                </c:pt>
                <c:pt idx="16">
                  <c:v>41640</c:v>
                </c:pt>
                <c:pt idx="17">
                  <c:v>41730</c:v>
                </c:pt>
                <c:pt idx="18">
                  <c:v>41821</c:v>
                </c:pt>
                <c:pt idx="19">
                  <c:v>41913</c:v>
                </c:pt>
                <c:pt idx="20">
                  <c:v>42005</c:v>
                </c:pt>
                <c:pt idx="21">
                  <c:v>42095</c:v>
                </c:pt>
                <c:pt idx="22">
                  <c:v>42186</c:v>
                </c:pt>
                <c:pt idx="23">
                  <c:v>42278</c:v>
                </c:pt>
                <c:pt idx="24">
                  <c:v>42370</c:v>
                </c:pt>
                <c:pt idx="25">
                  <c:v>42461</c:v>
                </c:pt>
                <c:pt idx="26">
                  <c:v>42552</c:v>
                </c:pt>
                <c:pt idx="27">
                  <c:v>42644</c:v>
                </c:pt>
                <c:pt idx="28">
                  <c:v>42736</c:v>
                </c:pt>
                <c:pt idx="29">
                  <c:v>42826</c:v>
                </c:pt>
                <c:pt idx="30">
                  <c:v>42917</c:v>
                </c:pt>
                <c:pt idx="31">
                  <c:v>43009</c:v>
                </c:pt>
                <c:pt idx="32">
                  <c:v>43101</c:v>
                </c:pt>
                <c:pt idx="33">
                  <c:v>43191</c:v>
                </c:pt>
                <c:pt idx="34">
                  <c:v>43282</c:v>
                </c:pt>
                <c:pt idx="35">
                  <c:v>43374</c:v>
                </c:pt>
                <c:pt idx="36">
                  <c:v>43466</c:v>
                </c:pt>
                <c:pt idx="37">
                  <c:v>43556</c:v>
                </c:pt>
                <c:pt idx="38">
                  <c:v>43647</c:v>
                </c:pt>
                <c:pt idx="39">
                  <c:v>43739</c:v>
                </c:pt>
                <c:pt idx="40">
                  <c:v>43831</c:v>
                </c:pt>
                <c:pt idx="41">
                  <c:v>43922</c:v>
                </c:pt>
                <c:pt idx="42">
                  <c:v>44013</c:v>
                </c:pt>
                <c:pt idx="43">
                  <c:v>44105</c:v>
                </c:pt>
              </c:numCache>
            </c:numRef>
          </c:cat>
          <c:val>
            <c:numRef>
              <c:f>Adverse!$B$2:$B$45</c:f>
              <c:numCache>
                <c:formatCode>General</c:formatCode>
                <c:ptCount val="44"/>
                <c:pt idx="0">
                  <c:v>401628.8</c:v>
                </c:pt>
                <c:pt idx="1">
                  <c:v>403548.8</c:v>
                </c:pt>
                <c:pt idx="2">
                  <c:v>405763.2</c:v>
                </c:pt>
                <c:pt idx="3">
                  <c:v>407697.5</c:v>
                </c:pt>
                <c:pt idx="4">
                  <c:v>407880.9</c:v>
                </c:pt>
                <c:pt idx="5">
                  <c:v>405749.1</c:v>
                </c:pt>
                <c:pt idx="6">
                  <c:v>401901.7</c:v>
                </c:pt>
                <c:pt idx="7">
                  <c:v>397538.2</c:v>
                </c:pt>
                <c:pt idx="8">
                  <c:v>394602.6</c:v>
                </c:pt>
                <c:pt idx="9">
                  <c:v>392558</c:v>
                </c:pt>
                <c:pt idx="10">
                  <c:v>389605.7</c:v>
                </c:pt>
                <c:pt idx="11">
                  <c:v>385971.6</c:v>
                </c:pt>
                <c:pt idx="12">
                  <c:v>386047.1</c:v>
                </c:pt>
                <c:pt idx="13">
                  <c:v>386936.7</c:v>
                </c:pt>
                <c:pt idx="14">
                  <c:v>386080.5</c:v>
                </c:pt>
                <c:pt idx="15">
                  <c:v>386690.8</c:v>
                </c:pt>
                <c:pt idx="16">
                  <c:v>386567.4</c:v>
                </c:pt>
                <c:pt idx="17">
                  <c:v>386964.6</c:v>
                </c:pt>
                <c:pt idx="18">
                  <c:v>385925.6</c:v>
                </c:pt>
                <c:pt idx="19">
                  <c:v>386946.4</c:v>
                </c:pt>
                <c:pt idx="20">
                  <c:v>388479.7</c:v>
                </c:pt>
                <c:pt idx="21">
                  <c:v>389412.4</c:v>
                </c:pt>
                <c:pt idx="22">
                  <c:v>391470.2</c:v>
                </c:pt>
                <c:pt idx="23">
                  <c:v>392537.3</c:v>
                </c:pt>
                <c:pt idx="24">
                  <c:v>393344.5</c:v>
                </c:pt>
                <c:pt idx="25">
                  <c:v>395573.6</c:v>
                </c:pt>
                <c:pt idx="26">
                  <c:v>396707.1</c:v>
                </c:pt>
                <c:pt idx="27">
                  <c:v>398847</c:v>
                </c:pt>
                <c:pt idx="28">
                  <c:v>400491.5</c:v>
                </c:pt>
                <c:pt idx="29">
                  <c:v>401926.7</c:v>
                </c:pt>
                <c:pt idx="30">
                  <c:v>404279</c:v>
                </c:pt>
                <c:pt idx="31">
                  <c:v>404115.6</c:v>
                </c:pt>
                <c:pt idx="32">
                  <c:v>403508.05791645416</c:v>
                </c:pt>
                <c:pt idx="33">
                  <c:v>402901.42920369492</c:v>
                </c:pt>
                <c:pt idx="34">
                  <c:v>402295.71248857176</c:v>
                </c:pt>
                <c:pt idx="35">
                  <c:v>401690.90639999992</c:v>
                </c:pt>
                <c:pt idx="36">
                  <c:v>400176.01741995121</c:v>
                </c:pt>
                <c:pt idx="37">
                  <c:v>398666.84151078656</c:v>
                </c:pt>
                <c:pt idx="38">
                  <c:v>397163.35712691519</c:v>
                </c:pt>
                <c:pt idx="39">
                  <c:v>395665.54280399985</c:v>
                </c:pt>
                <c:pt idx="40">
                  <c:v>395070.70442542125</c:v>
                </c:pt>
                <c:pt idx="41">
                  <c:v>394476.76031904551</c:v>
                </c:pt>
                <c:pt idx="42">
                  <c:v>393883.70914043562</c:v>
                </c:pt>
                <c:pt idx="43">
                  <c:v>393291.54954717605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E-4145-B4DC-6CAEA50C9F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1023360"/>
        <c:axId val="341045632"/>
      </c:lineChart>
      <c:dateAx>
        <c:axId val="3410233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1045632"/>
        <c:crosses val="autoZero"/>
        <c:auto val="1"/>
        <c:lblOffset val="100"/>
        <c:baseTimeUnit val="months"/>
      </c:dateAx>
      <c:valAx>
        <c:axId val="341045632"/>
        <c:scaling>
          <c:orientation val="minMax"/>
          <c:max val="420000"/>
          <c:min val="37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102336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2000" dirty="0"/>
              <a:t>Taux de défaut à horizon 1 an des contreparties saines pour les classes de risque initiales allant de 1 à 5 </a:t>
            </a:r>
          </a:p>
        </c:rich>
      </c:tx>
      <c:layout>
        <c:manualLayout>
          <c:xMode val="edge"/>
          <c:yMode val="edge"/>
          <c:x val="0.11794487276401008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762134966205668"/>
          <c:y val="0.21907229586442895"/>
          <c:w val="0.74410880645366884"/>
          <c:h val="0.57194742801378773"/>
        </c:manualLayout>
      </c:layout>
      <c:lineChart>
        <c:grouping val="standard"/>
        <c:varyColors val="0"/>
        <c:ser>
          <c:idx val="0"/>
          <c:order val="0"/>
          <c:tx>
            <c:v>Note 1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Table_for_TTC_matrix_notmiss!$C$12:$CH$12</c:f>
              <c:numCache>
                <c:formatCode>General</c:formatCode>
                <c:ptCount val="84"/>
                <c:pt idx="0">
                  <c:v>0.18926648720000011</c:v>
                </c:pt>
                <c:pt idx="1">
                  <c:v>0.15064420220000005</c:v>
                </c:pt>
                <c:pt idx="2">
                  <c:v>0.19940554569999999</c:v>
                </c:pt>
                <c:pt idx="3">
                  <c:v>0.21679860720000005</c:v>
                </c:pt>
                <c:pt idx="4">
                  <c:v>0.18074708800000011</c:v>
                </c:pt>
                <c:pt idx="5">
                  <c:v>0.17731089629999999</c:v>
                </c:pt>
                <c:pt idx="6">
                  <c:v>0.17009116890000001</c:v>
                </c:pt>
                <c:pt idx="7">
                  <c:v>0.14691478940000011</c:v>
                </c:pt>
                <c:pt idx="8">
                  <c:v>0.16434715710000006</c:v>
                </c:pt>
                <c:pt idx="9">
                  <c:v>0.18019243190000006</c:v>
                </c:pt>
                <c:pt idx="10">
                  <c:v>0.16648168699999999</c:v>
                </c:pt>
                <c:pt idx="11">
                  <c:v>0.1137225171</c:v>
                </c:pt>
                <c:pt idx="12">
                  <c:v>0.12601376459999999</c:v>
                </c:pt>
                <c:pt idx="13">
                  <c:v>0.14174567680000005</c:v>
                </c:pt>
                <c:pt idx="14">
                  <c:v>0.13026083180000006</c:v>
                </c:pt>
                <c:pt idx="15">
                  <c:v>0.15378821170000007</c:v>
                </c:pt>
                <c:pt idx="16">
                  <c:v>0.1147390506</c:v>
                </c:pt>
                <c:pt idx="17">
                  <c:v>0.10446151770000002</c:v>
                </c:pt>
                <c:pt idx="18">
                  <c:v>8.8167871600000031E-2</c:v>
                </c:pt>
                <c:pt idx="19">
                  <c:v>0.1025895005</c:v>
                </c:pt>
                <c:pt idx="20">
                  <c:v>0.11179820420000003</c:v>
                </c:pt>
                <c:pt idx="21">
                  <c:v>0.14514289660000004</c:v>
                </c:pt>
                <c:pt idx="22">
                  <c:v>0.13745946710000007</c:v>
                </c:pt>
                <c:pt idx="23">
                  <c:v>0.13794079160000006</c:v>
                </c:pt>
                <c:pt idx="24">
                  <c:v>0.14869038090000006</c:v>
                </c:pt>
                <c:pt idx="25">
                  <c:v>0.16630370219999999</c:v>
                </c:pt>
                <c:pt idx="26">
                  <c:v>0.19616845440000005</c:v>
                </c:pt>
                <c:pt idx="27">
                  <c:v>0.14363438520000005</c:v>
                </c:pt>
                <c:pt idx="28">
                  <c:v>0.15817779179999999</c:v>
                </c:pt>
                <c:pt idx="29">
                  <c:v>0.1253831151</c:v>
                </c:pt>
                <c:pt idx="30">
                  <c:v>0.13670862210000001</c:v>
                </c:pt>
                <c:pt idx="31">
                  <c:v>0.14498854120000004</c:v>
                </c:pt>
                <c:pt idx="32">
                  <c:v>0.13517922899999996</c:v>
                </c:pt>
                <c:pt idx="33">
                  <c:v>0.14938611639999999</c:v>
                </c:pt>
                <c:pt idx="34">
                  <c:v>0.20991743250000017</c:v>
                </c:pt>
                <c:pt idx="35">
                  <c:v>0.17658569180000006</c:v>
                </c:pt>
                <c:pt idx="36">
                  <c:v>0.20421732520000005</c:v>
                </c:pt>
                <c:pt idx="37">
                  <c:v>0.19134736550000006</c:v>
                </c:pt>
                <c:pt idx="38">
                  <c:v>0.21569914660000006</c:v>
                </c:pt>
                <c:pt idx="39">
                  <c:v>0.20719532869999999</c:v>
                </c:pt>
                <c:pt idx="40">
                  <c:v>0.19463565159999999</c:v>
                </c:pt>
                <c:pt idx="41">
                  <c:v>0.22317000599999995</c:v>
                </c:pt>
                <c:pt idx="42">
                  <c:v>0.24253448540000011</c:v>
                </c:pt>
                <c:pt idx="43">
                  <c:v>0.29588817470000023</c:v>
                </c:pt>
                <c:pt idx="44">
                  <c:v>0.28753026630000011</c:v>
                </c:pt>
                <c:pt idx="45">
                  <c:v>0.25332803500000012</c:v>
                </c:pt>
                <c:pt idx="46">
                  <c:v>0.2686567164</c:v>
                </c:pt>
                <c:pt idx="47">
                  <c:v>0.29860975130000011</c:v>
                </c:pt>
                <c:pt idx="48">
                  <c:v>0.29137807500000029</c:v>
                </c:pt>
                <c:pt idx="49">
                  <c:v>0.27548209370000021</c:v>
                </c:pt>
                <c:pt idx="50">
                  <c:v>0.22139567839999993</c:v>
                </c:pt>
                <c:pt idx="51">
                  <c:v>0.15278838810000012</c:v>
                </c:pt>
                <c:pt idx="52">
                  <c:v>0.12431412890000003</c:v>
                </c:pt>
                <c:pt idx="53">
                  <c:v>0.13979293170000007</c:v>
                </c:pt>
                <c:pt idx="54">
                  <c:v>0.11303856349999998</c:v>
                </c:pt>
                <c:pt idx="55">
                  <c:v>0.13689839570000006</c:v>
                </c:pt>
                <c:pt idx="56">
                  <c:v>9.321930860000005E-2</c:v>
                </c:pt>
                <c:pt idx="57">
                  <c:v>0.1196124556</c:v>
                </c:pt>
                <c:pt idx="58">
                  <c:v>8.4287958300000007E-2</c:v>
                </c:pt>
                <c:pt idx="59">
                  <c:v>8.1754523200000054E-2</c:v>
                </c:pt>
                <c:pt idx="60">
                  <c:v>9.6511788200000018E-2</c:v>
                </c:pt>
                <c:pt idx="61">
                  <c:v>0.10015022530000002</c:v>
                </c:pt>
                <c:pt idx="62">
                  <c:v>0.11177466229999999</c:v>
                </c:pt>
                <c:pt idx="63">
                  <c:v>0.12485154850000002</c:v>
                </c:pt>
                <c:pt idx="64">
                  <c:v>9.5073979400000022E-2</c:v>
                </c:pt>
                <c:pt idx="65">
                  <c:v>0.1093994855</c:v>
                </c:pt>
                <c:pt idx="66">
                  <c:v>5.9988002399999983E-2</c:v>
                </c:pt>
                <c:pt idx="67">
                  <c:v>6.2628612299999997E-2</c:v>
                </c:pt>
                <c:pt idx="68">
                  <c:v>7.6656635099999995E-2</c:v>
                </c:pt>
                <c:pt idx="69">
                  <c:v>7.8354554399999998E-2</c:v>
                </c:pt>
                <c:pt idx="70">
                  <c:v>7.7012959400000025E-2</c:v>
                </c:pt>
                <c:pt idx="71">
                  <c:v>8.6223886500000027E-2</c:v>
                </c:pt>
                <c:pt idx="72">
                  <c:v>7.8125E-2</c:v>
                </c:pt>
                <c:pt idx="73">
                  <c:v>8.5225410300000054E-2</c:v>
                </c:pt>
                <c:pt idx="74">
                  <c:v>8.6328511600000005E-2</c:v>
                </c:pt>
                <c:pt idx="75">
                  <c:v>7.6982294100000029E-2</c:v>
                </c:pt>
                <c:pt idx="76">
                  <c:v>9.3919229500000007E-2</c:v>
                </c:pt>
                <c:pt idx="77">
                  <c:v>9.2097623500000031E-2</c:v>
                </c:pt>
                <c:pt idx="78">
                  <c:v>7.0727074299999998E-2</c:v>
                </c:pt>
                <c:pt idx="79">
                  <c:v>7.4497644300000027E-2</c:v>
                </c:pt>
                <c:pt idx="80">
                  <c:v>8.2056892800000045E-2</c:v>
                </c:pt>
                <c:pt idx="81">
                  <c:v>8.6033840000000028E-2</c:v>
                </c:pt>
                <c:pt idx="82">
                  <c:v>9.939239370000004E-2</c:v>
                </c:pt>
                <c:pt idx="83">
                  <c:v>0.10032651720000002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24-4854-BA1F-11713F9D96A5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Table_for_TTC_matrix_notmiss!$C$13:$CH$13</c:f>
            </c:numRef>
          </c:val>
          <c:smooth val="0"/>
          <c:extLst>
            <c:ext xmlns:c16="http://schemas.microsoft.com/office/drawing/2014/chart" uri="{C3380CC4-5D6E-409C-BE32-E72D297353CC}">
              <c16:uniqueId val="{00000001-A024-4854-BA1F-11713F9D96A5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Table_for_TTC_matrix_notmiss!$C$14:$CH$14</c:f>
            </c:numRef>
          </c:val>
          <c:smooth val="0"/>
          <c:extLst>
            <c:ext xmlns:c16="http://schemas.microsoft.com/office/drawing/2014/chart" uri="{C3380CC4-5D6E-409C-BE32-E72D297353CC}">
              <c16:uniqueId val="{00000002-A024-4854-BA1F-11713F9D96A5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Table_for_TTC_matrix_notmiss!$C$15:$CH$15</c:f>
            </c:numRef>
          </c:val>
          <c:smooth val="0"/>
          <c:extLst>
            <c:ext xmlns:c16="http://schemas.microsoft.com/office/drawing/2014/chart" uri="{C3380CC4-5D6E-409C-BE32-E72D297353CC}">
              <c16:uniqueId val="{00000003-A024-4854-BA1F-11713F9D96A5}"/>
            </c:ext>
          </c:extLst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Table_for_TTC_matrix_notmiss!$C$16:$CH$16</c:f>
            </c:numRef>
          </c:val>
          <c:smooth val="0"/>
          <c:extLst>
            <c:ext xmlns:c16="http://schemas.microsoft.com/office/drawing/2014/chart" uri="{C3380CC4-5D6E-409C-BE32-E72D297353CC}">
              <c16:uniqueId val="{00000004-A024-4854-BA1F-11713F9D96A5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Table_for_TTC_matrix_notmiss!$C$17:$CH$17</c:f>
            </c:numRef>
          </c:val>
          <c:smooth val="0"/>
          <c:extLst>
            <c:ext xmlns:c16="http://schemas.microsoft.com/office/drawing/2014/chart" uri="{C3380CC4-5D6E-409C-BE32-E72D297353CC}">
              <c16:uniqueId val="{00000005-A024-4854-BA1F-11713F9D96A5}"/>
            </c:ext>
          </c:extLst>
        </c:ser>
        <c:ser>
          <c:idx val="6"/>
          <c:order val="6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Table_for_TTC_matrix_notmiss!$C$18:$CH$18</c:f>
            </c:numRef>
          </c:val>
          <c:smooth val="0"/>
          <c:extLst>
            <c:ext xmlns:c16="http://schemas.microsoft.com/office/drawing/2014/chart" uri="{C3380CC4-5D6E-409C-BE32-E72D297353CC}">
              <c16:uniqueId val="{00000006-A024-4854-BA1F-11713F9D96A5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Table_for_TTC_matrix_notmiss!$C$19:$CH$19</c:f>
            </c:numRef>
          </c:val>
          <c:smooth val="0"/>
          <c:extLst>
            <c:ext xmlns:c16="http://schemas.microsoft.com/office/drawing/2014/chart" uri="{C3380CC4-5D6E-409C-BE32-E72D297353CC}">
              <c16:uniqueId val="{00000007-A024-4854-BA1F-11713F9D96A5}"/>
            </c:ext>
          </c:extLst>
        </c:ser>
        <c:ser>
          <c:idx val="8"/>
          <c:order val="8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Table_for_TTC_matrix_notmiss!$C$20:$CH$20</c:f>
            </c:numRef>
          </c:val>
          <c:smooth val="0"/>
          <c:extLst>
            <c:ext xmlns:c16="http://schemas.microsoft.com/office/drawing/2014/chart" uri="{C3380CC4-5D6E-409C-BE32-E72D297353CC}">
              <c16:uniqueId val="{00000008-A024-4854-BA1F-11713F9D96A5}"/>
            </c:ext>
          </c:extLst>
        </c:ser>
        <c:ser>
          <c:idx val="9"/>
          <c:order val="9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Table_for_TTC_matrix_notmiss!$C$21:$CH$21</c:f>
            </c:numRef>
          </c:val>
          <c:smooth val="0"/>
          <c:extLst>
            <c:ext xmlns:c16="http://schemas.microsoft.com/office/drawing/2014/chart" uri="{C3380CC4-5D6E-409C-BE32-E72D297353CC}">
              <c16:uniqueId val="{00000009-A024-4854-BA1F-11713F9D96A5}"/>
            </c:ext>
          </c:extLst>
        </c:ser>
        <c:ser>
          <c:idx val="10"/>
          <c:order val="10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Table_for_TTC_matrix_notmiss!$C$22:$CH$22</c:f>
            </c:numRef>
          </c:val>
          <c:smooth val="0"/>
          <c:extLst>
            <c:ext xmlns:c16="http://schemas.microsoft.com/office/drawing/2014/chart" uri="{C3380CC4-5D6E-409C-BE32-E72D297353CC}">
              <c16:uniqueId val="{0000000A-A024-4854-BA1F-11713F9D96A5}"/>
            </c:ext>
          </c:extLst>
        </c:ser>
        <c:ser>
          <c:idx val="11"/>
          <c:order val="11"/>
          <c:tx>
            <c:v>Note 2</c:v>
          </c:tx>
          <c:spPr>
            <a:ln w="28575" cap="rnd">
              <a:solidFill>
                <a:schemeClr val="accent3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Table_for_TTC_matrix_notmiss!$C$23:$CH$23</c:f>
              <c:numCache>
                <c:formatCode>General</c:formatCode>
                <c:ptCount val="84"/>
                <c:pt idx="0">
                  <c:v>0.29654461059999998</c:v>
                </c:pt>
                <c:pt idx="1">
                  <c:v>0.29056588220000013</c:v>
                </c:pt>
                <c:pt idx="2">
                  <c:v>0.29994474700000012</c:v>
                </c:pt>
                <c:pt idx="3">
                  <c:v>0.33324838770000015</c:v>
                </c:pt>
                <c:pt idx="4">
                  <c:v>0.33979065770000011</c:v>
                </c:pt>
                <c:pt idx="5">
                  <c:v>0.34201321410000002</c:v>
                </c:pt>
                <c:pt idx="6">
                  <c:v>0.32880017120000032</c:v>
                </c:pt>
                <c:pt idx="7">
                  <c:v>0.34699631320000013</c:v>
                </c:pt>
                <c:pt idx="8">
                  <c:v>0.35273021069999999</c:v>
                </c:pt>
                <c:pt idx="9">
                  <c:v>0.34432836400000022</c:v>
                </c:pt>
                <c:pt idx="10">
                  <c:v>0.31171230110000014</c:v>
                </c:pt>
                <c:pt idx="11">
                  <c:v>0.29051311159999998</c:v>
                </c:pt>
                <c:pt idx="12">
                  <c:v>0.24587820450000006</c:v>
                </c:pt>
                <c:pt idx="13">
                  <c:v>0.23852794180000006</c:v>
                </c:pt>
                <c:pt idx="14">
                  <c:v>0.24520985400000006</c:v>
                </c:pt>
                <c:pt idx="15">
                  <c:v>0.2616801009000001</c:v>
                </c:pt>
                <c:pt idx="16">
                  <c:v>0.24129876650000007</c:v>
                </c:pt>
                <c:pt idx="17">
                  <c:v>0.28555887950000014</c:v>
                </c:pt>
                <c:pt idx="18">
                  <c:v>0.30380362130000022</c:v>
                </c:pt>
                <c:pt idx="19">
                  <c:v>0.2820240334000001</c:v>
                </c:pt>
                <c:pt idx="20">
                  <c:v>0.29546282430000015</c:v>
                </c:pt>
                <c:pt idx="21">
                  <c:v>0.33438715950000014</c:v>
                </c:pt>
                <c:pt idx="22">
                  <c:v>0.3522267206000001</c:v>
                </c:pt>
                <c:pt idx="23">
                  <c:v>0.3540831485</c:v>
                </c:pt>
                <c:pt idx="24">
                  <c:v>0.32633935110000012</c:v>
                </c:pt>
                <c:pt idx="25">
                  <c:v>0.34272411790000012</c:v>
                </c:pt>
                <c:pt idx="26">
                  <c:v>0.39492179660000021</c:v>
                </c:pt>
                <c:pt idx="27">
                  <c:v>0.36577105439999996</c:v>
                </c:pt>
                <c:pt idx="28">
                  <c:v>0.35112519669999998</c:v>
                </c:pt>
                <c:pt idx="29">
                  <c:v>0.34521387260000008</c:v>
                </c:pt>
                <c:pt idx="30">
                  <c:v>0.3318077803000003</c:v>
                </c:pt>
                <c:pt idx="31">
                  <c:v>0.31130542270000011</c:v>
                </c:pt>
                <c:pt idx="32">
                  <c:v>0.29647198340000025</c:v>
                </c:pt>
                <c:pt idx="33">
                  <c:v>0.29895366220000025</c:v>
                </c:pt>
                <c:pt idx="34">
                  <c:v>0.29900406920000022</c:v>
                </c:pt>
                <c:pt idx="35">
                  <c:v>0.2730467089000001</c:v>
                </c:pt>
                <c:pt idx="36">
                  <c:v>0.25979216630000002</c:v>
                </c:pt>
                <c:pt idx="37">
                  <c:v>0.24814976060000005</c:v>
                </c:pt>
                <c:pt idx="38">
                  <c:v>0.24999461220000005</c:v>
                </c:pt>
                <c:pt idx="39">
                  <c:v>0.22222701680000001</c:v>
                </c:pt>
                <c:pt idx="40">
                  <c:v>0.26817768930000013</c:v>
                </c:pt>
                <c:pt idx="41">
                  <c:v>0.29178642980000014</c:v>
                </c:pt>
                <c:pt idx="42">
                  <c:v>0.30561399620000013</c:v>
                </c:pt>
                <c:pt idx="43">
                  <c:v>0.32679012070000002</c:v>
                </c:pt>
                <c:pt idx="44">
                  <c:v>0.34617532099999998</c:v>
                </c:pt>
                <c:pt idx="45">
                  <c:v>0.3709266339000003</c:v>
                </c:pt>
                <c:pt idx="46">
                  <c:v>0.4016626967000001</c:v>
                </c:pt>
                <c:pt idx="47">
                  <c:v>0.45060985679999999</c:v>
                </c:pt>
                <c:pt idx="48">
                  <c:v>0.48562088410000015</c:v>
                </c:pt>
                <c:pt idx="49">
                  <c:v>0.43256090310000023</c:v>
                </c:pt>
                <c:pt idx="50">
                  <c:v>0.41849907790000013</c:v>
                </c:pt>
                <c:pt idx="51">
                  <c:v>0.36080650870000014</c:v>
                </c:pt>
                <c:pt idx="52">
                  <c:v>0.31306640300000022</c:v>
                </c:pt>
                <c:pt idx="53">
                  <c:v>0.26036779880000011</c:v>
                </c:pt>
                <c:pt idx="54">
                  <c:v>0.21255458260000001</c:v>
                </c:pt>
                <c:pt idx="55">
                  <c:v>0.20655940880000007</c:v>
                </c:pt>
                <c:pt idx="56">
                  <c:v>0.20180948280000011</c:v>
                </c:pt>
                <c:pt idx="57">
                  <c:v>0.21061122060000001</c:v>
                </c:pt>
                <c:pt idx="58">
                  <c:v>0.1948540809</c:v>
                </c:pt>
                <c:pt idx="59">
                  <c:v>0.19979361979999999</c:v>
                </c:pt>
                <c:pt idx="60">
                  <c:v>0.19193030129999999</c:v>
                </c:pt>
                <c:pt idx="61">
                  <c:v>0.18830001060000001</c:v>
                </c:pt>
                <c:pt idx="62">
                  <c:v>0.17292846110000007</c:v>
                </c:pt>
                <c:pt idx="63">
                  <c:v>0.15769722130000005</c:v>
                </c:pt>
                <c:pt idx="64">
                  <c:v>0.16104324600000006</c:v>
                </c:pt>
                <c:pt idx="65">
                  <c:v>0.1876608176</c:v>
                </c:pt>
                <c:pt idx="66">
                  <c:v>0.20117254859999997</c:v>
                </c:pt>
                <c:pt idx="67">
                  <c:v>0.19522652019999998</c:v>
                </c:pt>
                <c:pt idx="68">
                  <c:v>0.19398094090000001</c:v>
                </c:pt>
                <c:pt idx="69">
                  <c:v>0.17039245829999999</c:v>
                </c:pt>
                <c:pt idx="70">
                  <c:v>0.18311365739999999</c:v>
                </c:pt>
                <c:pt idx="71">
                  <c:v>0.19410560059999998</c:v>
                </c:pt>
                <c:pt idx="72">
                  <c:v>0.20018451789999997</c:v>
                </c:pt>
                <c:pt idx="73">
                  <c:v>0.19244079070000006</c:v>
                </c:pt>
                <c:pt idx="74">
                  <c:v>0.22384252019999998</c:v>
                </c:pt>
                <c:pt idx="75">
                  <c:v>0.18405595299999999</c:v>
                </c:pt>
                <c:pt idx="76">
                  <c:v>0.19231370589999999</c:v>
                </c:pt>
                <c:pt idx="77">
                  <c:v>0.19375672769999994</c:v>
                </c:pt>
                <c:pt idx="78">
                  <c:v>0.19804091830000001</c:v>
                </c:pt>
                <c:pt idx="79">
                  <c:v>0.20347873270000005</c:v>
                </c:pt>
                <c:pt idx="80">
                  <c:v>0.22002362669999995</c:v>
                </c:pt>
                <c:pt idx="81">
                  <c:v>0.20082366809999994</c:v>
                </c:pt>
                <c:pt idx="82">
                  <c:v>0.21448181190000001</c:v>
                </c:pt>
                <c:pt idx="83">
                  <c:v>0.20246354240000006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A024-4854-BA1F-11713F9D96A5}"/>
            </c:ext>
          </c:extLst>
        </c:ser>
        <c:ser>
          <c:idx val="12"/>
          <c:order val="12"/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Table_for_TTC_matrix_notmiss!$C$24:$CH$24</c:f>
            </c:numRef>
          </c:val>
          <c:smooth val="0"/>
          <c:extLst>
            <c:ext xmlns:c16="http://schemas.microsoft.com/office/drawing/2014/chart" uri="{C3380CC4-5D6E-409C-BE32-E72D297353CC}">
              <c16:uniqueId val="{0000000C-A024-4854-BA1F-11713F9D96A5}"/>
            </c:ext>
          </c:extLst>
        </c:ser>
        <c:ser>
          <c:idx val="13"/>
          <c:order val="13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Table_for_TTC_matrix_notmiss!$C$25:$CH$25</c:f>
            </c:numRef>
          </c:val>
          <c:smooth val="0"/>
          <c:extLst>
            <c:ext xmlns:c16="http://schemas.microsoft.com/office/drawing/2014/chart" uri="{C3380CC4-5D6E-409C-BE32-E72D297353CC}">
              <c16:uniqueId val="{0000000D-A024-4854-BA1F-11713F9D96A5}"/>
            </c:ext>
          </c:extLst>
        </c:ser>
        <c:ser>
          <c:idx val="14"/>
          <c:order val="14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Table_for_TTC_matrix_notmiss!$C$26:$CH$26</c:f>
            </c:numRef>
          </c:val>
          <c:smooth val="0"/>
          <c:extLst>
            <c:ext xmlns:c16="http://schemas.microsoft.com/office/drawing/2014/chart" uri="{C3380CC4-5D6E-409C-BE32-E72D297353CC}">
              <c16:uniqueId val="{0000000E-A024-4854-BA1F-11713F9D96A5}"/>
            </c:ext>
          </c:extLst>
        </c:ser>
        <c:ser>
          <c:idx val="15"/>
          <c:order val="15"/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Table_for_TTC_matrix_notmiss!$C$27:$CH$27</c:f>
            </c:numRef>
          </c:val>
          <c:smooth val="0"/>
          <c:extLst>
            <c:ext xmlns:c16="http://schemas.microsoft.com/office/drawing/2014/chart" uri="{C3380CC4-5D6E-409C-BE32-E72D297353CC}">
              <c16:uniqueId val="{0000000F-A024-4854-BA1F-11713F9D96A5}"/>
            </c:ext>
          </c:extLst>
        </c:ser>
        <c:ser>
          <c:idx val="16"/>
          <c:order val="16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Table_for_TTC_matrix_notmiss!$C$28:$CH$28</c:f>
            </c:numRef>
          </c:val>
          <c:smooth val="0"/>
          <c:extLst>
            <c:ext xmlns:c16="http://schemas.microsoft.com/office/drawing/2014/chart" uri="{C3380CC4-5D6E-409C-BE32-E72D297353CC}">
              <c16:uniqueId val="{00000010-A024-4854-BA1F-11713F9D96A5}"/>
            </c:ext>
          </c:extLst>
        </c:ser>
        <c:ser>
          <c:idx val="17"/>
          <c:order val="17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Table_for_TTC_matrix_notmiss!$C$29:$CH$29</c:f>
            </c:numRef>
          </c:val>
          <c:smooth val="0"/>
          <c:extLst>
            <c:ext xmlns:c16="http://schemas.microsoft.com/office/drawing/2014/chart" uri="{C3380CC4-5D6E-409C-BE32-E72D297353CC}">
              <c16:uniqueId val="{00000011-A024-4854-BA1F-11713F9D96A5}"/>
            </c:ext>
          </c:extLst>
        </c:ser>
        <c:ser>
          <c:idx val="18"/>
          <c:order val="18"/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Table_for_TTC_matrix_notmiss!$C$30:$CH$30</c:f>
            </c:numRef>
          </c:val>
          <c:smooth val="0"/>
          <c:extLst>
            <c:ext xmlns:c16="http://schemas.microsoft.com/office/drawing/2014/chart" uri="{C3380CC4-5D6E-409C-BE32-E72D297353CC}">
              <c16:uniqueId val="{00000012-A024-4854-BA1F-11713F9D96A5}"/>
            </c:ext>
          </c:extLst>
        </c:ser>
        <c:ser>
          <c:idx val="19"/>
          <c:order val="19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Table_for_TTC_matrix_notmiss!$C$31:$CH$31</c:f>
            </c:numRef>
          </c:val>
          <c:smooth val="0"/>
          <c:extLst>
            <c:ext xmlns:c16="http://schemas.microsoft.com/office/drawing/2014/chart" uri="{C3380CC4-5D6E-409C-BE32-E72D297353CC}">
              <c16:uniqueId val="{00000013-A024-4854-BA1F-11713F9D96A5}"/>
            </c:ext>
          </c:extLst>
        </c:ser>
        <c:ser>
          <c:idx val="20"/>
          <c:order val="20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Table_for_TTC_matrix_notmiss!$C$32:$CH$32</c:f>
            </c:numRef>
          </c:val>
          <c:smooth val="0"/>
          <c:extLst>
            <c:ext xmlns:c16="http://schemas.microsoft.com/office/drawing/2014/chart" uri="{C3380CC4-5D6E-409C-BE32-E72D297353CC}">
              <c16:uniqueId val="{00000014-A024-4854-BA1F-11713F9D96A5}"/>
            </c:ext>
          </c:extLst>
        </c:ser>
        <c:ser>
          <c:idx val="21"/>
          <c:order val="21"/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Table_for_TTC_matrix_notmiss!$C$33:$CH$33</c:f>
            </c:numRef>
          </c:val>
          <c:smooth val="0"/>
          <c:extLst>
            <c:ext xmlns:c16="http://schemas.microsoft.com/office/drawing/2014/chart" uri="{C3380CC4-5D6E-409C-BE32-E72D297353CC}">
              <c16:uniqueId val="{00000015-A024-4854-BA1F-11713F9D96A5}"/>
            </c:ext>
          </c:extLst>
        </c:ser>
        <c:ser>
          <c:idx val="22"/>
          <c:order val="22"/>
          <c:tx>
            <c:v>Note 3</c:v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Table_for_TTC_matrix_notmiss!$C$34:$CH$34</c:f>
              <c:numCache>
                <c:formatCode>General</c:formatCode>
                <c:ptCount val="84"/>
                <c:pt idx="0">
                  <c:v>0.70244075930000005</c:v>
                </c:pt>
                <c:pt idx="1">
                  <c:v>0.7026980134000006</c:v>
                </c:pt>
                <c:pt idx="2">
                  <c:v>0.81415174770000009</c:v>
                </c:pt>
                <c:pt idx="3">
                  <c:v>0.79368429940000018</c:v>
                </c:pt>
                <c:pt idx="4">
                  <c:v>0.7142558790000002</c:v>
                </c:pt>
                <c:pt idx="5">
                  <c:v>0.72758663210000019</c:v>
                </c:pt>
                <c:pt idx="6">
                  <c:v>0.70148406460000001</c:v>
                </c:pt>
                <c:pt idx="7">
                  <c:v>0.67537145430000045</c:v>
                </c:pt>
                <c:pt idx="8">
                  <c:v>0.67441293569999994</c:v>
                </c:pt>
                <c:pt idx="9">
                  <c:v>0.64865295080000018</c:v>
                </c:pt>
                <c:pt idx="10">
                  <c:v>0.62785830560000022</c:v>
                </c:pt>
                <c:pt idx="11">
                  <c:v>0.55542608559999973</c:v>
                </c:pt>
                <c:pt idx="12">
                  <c:v>0.46582665140000012</c:v>
                </c:pt>
                <c:pt idx="13">
                  <c:v>0.48973441330000012</c:v>
                </c:pt>
                <c:pt idx="14">
                  <c:v>0.48786022240000015</c:v>
                </c:pt>
                <c:pt idx="15">
                  <c:v>0.52130553040000005</c:v>
                </c:pt>
                <c:pt idx="16">
                  <c:v>0.53903275660000005</c:v>
                </c:pt>
                <c:pt idx="17">
                  <c:v>0.55522208879999979</c:v>
                </c:pt>
                <c:pt idx="18">
                  <c:v>0.58270900230000022</c:v>
                </c:pt>
                <c:pt idx="19">
                  <c:v>0.54892218929999981</c:v>
                </c:pt>
                <c:pt idx="20">
                  <c:v>0.62067319170000002</c:v>
                </c:pt>
                <c:pt idx="21">
                  <c:v>0.60192936300000022</c:v>
                </c:pt>
                <c:pt idx="22">
                  <c:v>0.63965884860000044</c:v>
                </c:pt>
                <c:pt idx="23">
                  <c:v>0.66300959000000026</c:v>
                </c:pt>
                <c:pt idx="24">
                  <c:v>0.67225561530000044</c:v>
                </c:pt>
                <c:pt idx="25">
                  <c:v>0.64128096869999995</c:v>
                </c:pt>
                <c:pt idx="26">
                  <c:v>0.76651416650000004</c:v>
                </c:pt>
                <c:pt idx="27">
                  <c:v>0.67964288590000022</c:v>
                </c:pt>
                <c:pt idx="28">
                  <c:v>0.67732756199999999</c:v>
                </c:pt>
                <c:pt idx="29">
                  <c:v>0.75516693160000004</c:v>
                </c:pt>
                <c:pt idx="30">
                  <c:v>0.7397206374000006</c:v>
                </c:pt>
                <c:pt idx="31">
                  <c:v>0.63891502040000026</c:v>
                </c:pt>
                <c:pt idx="32">
                  <c:v>0.66927153860000044</c:v>
                </c:pt>
                <c:pt idx="33">
                  <c:v>0.67404542150000046</c:v>
                </c:pt>
                <c:pt idx="34">
                  <c:v>0.7195879411999998</c:v>
                </c:pt>
                <c:pt idx="35">
                  <c:v>0.69165131750000042</c:v>
                </c:pt>
                <c:pt idx="36">
                  <c:v>0.74467300740000042</c:v>
                </c:pt>
                <c:pt idx="37">
                  <c:v>0.73632918250000023</c:v>
                </c:pt>
                <c:pt idx="38">
                  <c:v>0.7576562223000004</c:v>
                </c:pt>
                <c:pt idx="39">
                  <c:v>0.67991263300000038</c:v>
                </c:pt>
                <c:pt idx="40">
                  <c:v>0.75086505190000019</c:v>
                </c:pt>
                <c:pt idx="41">
                  <c:v>0.71450444010000003</c:v>
                </c:pt>
                <c:pt idx="42">
                  <c:v>0.70703653589999982</c:v>
                </c:pt>
                <c:pt idx="43">
                  <c:v>0.67796610169999993</c:v>
                </c:pt>
                <c:pt idx="44">
                  <c:v>0.75914654540000004</c:v>
                </c:pt>
                <c:pt idx="45">
                  <c:v>0.70736531560000004</c:v>
                </c:pt>
                <c:pt idx="46">
                  <c:v>0.79449859789999999</c:v>
                </c:pt>
                <c:pt idx="47">
                  <c:v>0.80795318529999982</c:v>
                </c:pt>
                <c:pt idx="48">
                  <c:v>0.74751647489999973</c:v>
                </c:pt>
                <c:pt idx="49">
                  <c:v>0.72701307969999995</c:v>
                </c:pt>
                <c:pt idx="50">
                  <c:v>0.72929383790000024</c:v>
                </c:pt>
                <c:pt idx="51">
                  <c:v>0.67099011170000022</c:v>
                </c:pt>
                <c:pt idx="52">
                  <c:v>0.6619763351000002</c:v>
                </c:pt>
                <c:pt idx="53">
                  <c:v>0.5798197517</c:v>
                </c:pt>
                <c:pt idx="54">
                  <c:v>0.50114458949999996</c:v>
                </c:pt>
                <c:pt idx="55">
                  <c:v>0.42501706270000011</c:v>
                </c:pt>
                <c:pt idx="56">
                  <c:v>0.42464151639999997</c:v>
                </c:pt>
                <c:pt idx="57">
                  <c:v>0.37126471480000012</c:v>
                </c:pt>
                <c:pt idx="58">
                  <c:v>0.39167613470000012</c:v>
                </c:pt>
                <c:pt idx="59">
                  <c:v>0.40915559769999998</c:v>
                </c:pt>
                <c:pt idx="60">
                  <c:v>0.43173862310000011</c:v>
                </c:pt>
                <c:pt idx="61">
                  <c:v>0.43118316660000011</c:v>
                </c:pt>
                <c:pt idx="62">
                  <c:v>0.40360136600000002</c:v>
                </c:pt>
                <c:pt idx="63">
                  <c:v>0.40182901480000011</c:v>
                </c:pt>
                <c:pt idx="64">
                  <c:v>0.39691229610000023</c:v>
                </c:pt>
                <c:pt idx="65">
                  <c:v>0.4230323606000001</c:v>
                </c:pt>
                <c:pt idx="66">
                  <c:v>0.38714156030000013</c:v>
                </c:pt>
                <c:pt idx="67">
                  <c:v>0.37423940550000001</c:v>
                </c:pt>
                <c:pt idx="68">
                  <c:v>0.3889484979000003</c:v>
                </c:pt>
                <c:pt idx="69">
                  <c:v>0.38976534540000002</c:v>
                </c:pt>
                <c:pt idx="70">
                  <c:v>0.38479660750000011</c:v>
                </c:pt>
                <c:pt idx="71">
                  <c:v>0.35561323820000001</c:v>
                </c:pt>
                <c:pt idx="72">
                  <c:v>0.32301548950000014</c:v>
                </c:pt>
                <c:pt idx="73">
                  <c:v>0.31561420510000021</c:v>
                </c:pt>
                <c:pt idx="74">
                  <c:v>0.32927390260000011</c:v>
                </c:pt>
                <c:pt idx="75">
                  <c:v>0.28878281620000013</c:v>
                </c:pt>
                <c:pt idx="76">
                  <c:v>0.30766362110000012</c:v>
                </c:pt>
                <c:pt idx="77">
                  <c:v>0.32986667890000032</c:v>
                </c:pt>
                <c:pt idx="78">
                  <c:v>0.37578757880000013</c:v>
                </c:pt>
                <c:pt idx="79">
                  <c:v>0.38984158460000012</c:v>
                </c:pt>
                <c:pt idx="80">
                  <c:v>0.41036333790000012</c:v>
                </c:pt>
                <c:pt idx="81">
                  <c:v>0.39697335230000025</c:v>
                </c:pt>
                <c:pt idx="82">
                  <c:v>0.37884527960000014</c:v>
                </c:pt>
                <c:pt idx="83">
                  <c:v>0.35293104930000002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A024-4854-BA1F-11713F9D96A5}"/>
            </c:ext>
          </c:extLst>
        </c:ser>
        <c:ser>
          <c:idx val="23"/>
          <c:order val="23"/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Table_for_TTC_matrix_notmiss!$C$35:$CH$35</c:f>
            </c:numRef>
          </c:val>
          <c:smooth val="0"/>
          <c:extLst>
            <c:ext xmlns:c16="http://schemas.microsoft.com/office/drawing/2014/chart" uri="{C3380CC4-5D6E-409C-BE32-E72D297353CC}">
              <c16:uniqueId val="{00000017-A024-4854-BA1F-11713F9D96A5}"/>
            </c:ext>
          </c:extLst>
        </c:ser>
        <c:ser>
          <c:idx val="24"/>
          <c:order val="24"/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Table_for_TTC_matrix_notmiss!$C$36:$CH$36</c:f>
            </c:numRef>
          </c:val>
          <c:smooth val="0"/>
          <c:extLst>
            <c:ext xmlns:c16="http://schemas.microsoft.com/office/drawing/2014/chart" uri="{C3380CC4-5D6E-409C-BE32-E72D297353CC}">
              <c16:uniqueId val="{00000018-A024-4854-BA1F-11713F9D96A5}"/>
            </c:ext>
          </c:extLst>
        </c:ser>
        <c:ser>
          <c:idx val="25"/>
          <c:order val="25"/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Table_for_TTC_matrix_notmiss!$C$37:$CH$37</c:f>
            </c:numRef>
          </c:val>
          <c:smooth val="0"/>
          <c:extLst>
            <c:ext xmlns:c16="http://schemas.microsoft.com/office/drawing/2014/chart" uri="{C3380CC4-5D6E-409C-BE32-E72D297353CC}">
              <c16:uniqueId val="{00000019-A024-4854-BA1F-11713F9D96A5}"/>
            </c:ext>
          </c:extLst>
        </c:ser>
        <c:ser>
          <c:idx val="26"/>
          <c:order val="26"/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Table_for_TTC_matrix_notmiss!$C$38:$CH$38</c:f>
            </c:numRef>
          </c:val>
          <c:smooth val="0"/>
          <c:extLst>
            <c:ext xmlns:c16="http://schemas.microsoft.com/office/drawing/2014/chart" uri="{C3380CC4-5D6E-409C-BE32-E72D297353CC}">
              <c16:uniqueId val="{0000001A-A024-4854-BA1F-11713F9D96A5}"/>
            </c:ext>
          </c:extLst>
        </c:ser>
        <c:ser>
          <c:idx val="27"/>
          <c:order val="27"/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Table_for_TTC_matrix_notmiss!$C$39:$CH$39</c:f>
            </c:numRef>
          </c:val>
          <c:smooth val="0"/>
          <c:extLst>
            <c:ext xmlns:c16="http://schemas.microsoft.com/office/drawing/2014/chart" uri="{C3380CC4-5D6E-409C-BE32-E72D297353CC}">
              <c16:uniqueId val="{0000001B-A024-4854-BA1F-11713F9D96A5}"/>
            </c:ext>
          </c:extLst>
        </c:ser>
        <c:ser>
          <c:idx val="28"/>
          <c:order val="28"/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Table_for_TTC_matrix_notmiss!$C$40:$CH$40</c:f>
            </c:numRef>
          </c:val>
          <c:smooth val="0"/>
          <c:extLst>
            <c:ext xmlns:c16="http://schemas.microsoft.com/office/drawing/2014/chart" uri="{C3380CC4-5D6E-409C-BE32-E72D297353CC}">
              <c16:uniqueId val="{0000001C-A024-4854-BA1F-11713F9D96A5}"/>
            </c:ext>
          </c:extLst>
        </c:ser>
        <c:ser>
          <c:idx val="29"/>
          <c:order val="29"/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Table_for_TTC_matrix_notmiss!$C$41:$CH$41</c:f>
            </c:numRef>
          </c:val>
          <c:smooth val="0"/>
          <c:extLst>
            <c:ext xmlns:c16="http://schemas.microsoft.com/office/drawing/2014/chart" uri="{C3380CC4-5D6E-409C-BE32-E72D297353CC}">
              <c16:uniqueId val="{0000001D-A024-4854-BA1F-11713F9D96A5}"/>
            </c:ext>
          </c:extLst>
        </c:ser>
        <c:ser>
          <c:idx val="30"/>
          <c:order val="30"/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Table_for_TTC_matrix_notmiss!$C$42:$CH$42</c:f>
            </c:numRef>
          </c:val>
          <c:smooth val="0"/>
          <c:extLst>
            <c:ext xmlns:c16="http://schemas.microsoft.com/office/drawing/2014/chart" uri="{C3380CC4-5D6E-409C-BE32-E72D297353CC}">
              <c16:uniqueId val="{0000001E-A024-4854-BA1F-11713F9D96A5}"/>
            </c:ext>
          </c:extLst>
        </c:ser>
        <c:ser>
          <c:idx val="31"/>
          <c:order val="31"/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Table_for_TTC_matrix_notmiss!$C$43:$CH$43</c:f>
            </c:numRef>
          </c:val>
          <c:smooth val="0"/>
          <c:extLst>
            <c:ext xmlns:c16="http://schemas.microsoft.com/office/drawing/2014/chart" uri="{C3380CC4-5D6E-409C-BE32-E72D297353CC}">
              <c16:uniqueId val="{0000001F-A024-4854-BA1F-11713F9D96A5}"/>
            </c:ext>
          </c:extLst>
        </c:ser>
        <c:ser>
          <c:idx val="32"/>
          <c:order val="32"/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Table_for_TTC_matrix_notmiss!$C$44:$CH$44</c:f>
            </c:numRef>
          </c:val>
          <c:smooth val="0"/>
          <c:extLst>
            <c:ext xmlns:c16="http://schemas.microsoft.com/office/drawing/2014/chart" uri="{C3380CC4-5D6E-409C-BE32-E72D297353CC}">
              <c16:uniqueId val="{00000020-A024-4854-BA1F-11713F9D96A5}"/>
            </c:ext>
          </c:extLst>
        </c:ser>
        <c:ser>
          <c:idx val="33"/>
          <c:order val="33"/>
          <c:tx>
            <c:v>Note 4</c:v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Table_for_TTC_matrix_notmiss!$C$45:$CH$45</c:f>
              <c:numCache>
                <c:formatCode>General</c:formatCode>
                <c:ptCount val="84"/>
                <c:pt idx="0">
                  <c:v>1.2827988338</c:v>
                </c:pt>
                <c:pt idx="1">
                  <c:v>1.1524655205000005</c:v>
                </c:pt>
                <c:pt idx="2">
                  <c:v>1.3798111837</c:v>
                </c:pt>
                <c:pt idx="3">
                  <c:v>1.3789398281</c:v>
                </c:pt>
                <c:pt idx="4">
                  <c:v>1.3183336263000001</c:v>
                </c:pt>
                <c:pt idx="5">
                  <c:v>1.3922310071999995</c:v>
                </c:pt>
                <c:pt idx="6">
                  <c:v>1.4326170248000005</c:v>
                </c:pt>
                <c:pt idx="7">
                  <c:v>1.2384937238</c:v>
                </c:pt>
                <c:pt idx="8">
                  <c:v>1.3656316045999997</c:v>
                </c:pt>
                <c:pt idx="9">
                  <c:v>1.2142514779</c:v>
                </c:pt>
                <c:pt idx="10">
                  <c:v>1.2570902958999992</c:v>
                </c:pt>
                <c:pt idx="11">
                  <c:v>1.0261053267000004</c:v>
                </c:pt>
                <c:pt idx="12">
                  <c:v>0.94080185270000038</c:v>
                </c:pt>
                <c:pt idx="13">
                  <c:v>1.0769230769</c:v>
                </c:pt>
                <c:pt idx="14">
                  <c:v>1.0654282201999996</c:v>
                </c:pt>
                <c:pt idx="15">
                  <c:v>1.3206550449000005</c:v>
                </c:pt>
                <c:pt idx="16">
                  <c:v>1.2350443843999996</c:v>
                </c:pt>
                <c:pt idx="17">
                  <c:v>1.3049962713999996</c:v>
                </c:pt>
                <c:pt idx="18">
                  <c:v>1.3340308658000004</c:v>
                </c:pt>
                <c:pt idx="19">
                  <c:v>1.1162179908000005</c:v>
                </c:pt>
                <c:pt idx="20">
                  <c:v>1.2666325486000001</c:v>
                </c:pt>
                <c:pt idx="21">
                  <c:v>1.2119681857999995</c:v>
                </c:pt>
                <c:pt idx="22">
                  <c:v>1.2263234579999995</c:v>
                </c:pt>
                <c:pt idx="23">
                  <c:v>1.1681964477</c:v>
                </c:pt>
                <c:pt idx="24">
                  <c:v>1.1892146473999996</c:v>
                </c:pt>
                <c:pt idx="25">
                  <c:v>1.133734382199999</c:v>
                </c:pt>
                <c:pt idx="26">
                  <c:v>1.2378223495999996</c:v>
                </c:pt>
                <c:pt idx="27">
                  <c:v>1.2507042253999996</c:v>
                </c:pt>
                <c:pt idx="28">
                  <c:v>1.3644366197</c:v>
                </c:pt>
                <c:pt idx="29">
                  <c:v>1.4726432333999995</c:v>
                </c:pt>
                <c:pt idx="30">
                  <c:v>1.3268744735</c:v>
                </c:pt>
                <c:pt idx="31">
                  <c:v>1.2918012292999996</c:v>
                </c:pt>
                <c:pt idx="32">
                  <c:v>1.3058559478</c:v>
                </c:pt>
                <c:pt idx="33">
                  <c:v>1.2003601079999995</c:v>
                </c:pt>
                <c:pt idx="34">
                  <c:v>1.3386750049000005</c:v>
                </c:pt>
                <c:pt idx="35">
                  <c:v>1.1704391565000001</c:v>
                </c:pt>
                <c:pt idx="36">
                  <c:v>1.2191637299</c:v>
                </c:pt>
                <c:pt idx="37">
                  <c:v>1.2076611000999991</c:v>
                </c:pt>
                <c:pt idx="38">
                  <c:v>1.223128243099999</c:v>
                </c:pt>
                <c:pt idx="39">
                  <c:v>1.1120378093000005</c:v>
                </c:pt>
                <c:pt idx="40">
                  <c:v>1.1110090900999996</c:v>
                </c:pt>
                <c:pt idx="41">
                  <c:v>1.2108521485999999</c:v>
                </c:pt>
                <c:pt idx="42">
                  <c:v>1.2222725215000005</c:v>
                </c:pt>
                <c:pt idx="43">
                  <c:v>1.2246008708</c:v>
                </c:pt>
                <c:pt idx="44">
                  <c:v>1.1968560200000005</c:v>
                </c:pt>
                <c:pt idx="45">
                  <c:v>1.224416838</c:v>
                </c:pt>
                <c:pt idx="46">
                  <c:v>1.1551893972999996</c:v>
                </c:pt>
                <c:pt idx="47">
                  <c:v>1.2523481528</c:v>
                </c:pt>
                <c:pt idx="48">
                  <c:v>1.2483281319999999</c:v>
                </c:pt>
                <c:pt idx="49">
                  <c:v>1.0812259851999995</c:v>
                </c:pt>
                <c:pt idx="50">
                  <c:v>1.0614574970999995</c:v>
                </c:pt>
                <c:pt idx="51">
                  <c:v>0.97854385489999995</c:v>
                </c:pt>
                <c:pt idx="52">
                  <c:v>0.90690850889999997</c:v>
                </c:pt>
                <c:pt idx="53">
                  <c:v>0.84365937250000045</c:v>
                </c:pt>
                <c:pt idx="54">
                  <c:v>0.82460058410000003</c:v>
                </c:pt>
                <c:pt idx="55">
                  <c:v>0.73307460110000022</c:v>
                </c:pt>
                <c:pt idx="56">
                  <c:v>0.75757575760000029</c:v>
                </c:pt>
                <c:pt idx="57">
                  <c:v>0.81076563020000025</c:v>
                </c:pt>
                <c:pt idx="58">
                  <c:v>0.78766271450000003</c:v>
                </c:pt>
                <c:pt idx="59">
                  <c:v>0.81454665130000004</c:v>
                </c:pt>
                <c:pt idx="60">
                  <c:v>0.83631049040000005</c:v>
                </c:pt>
                <c:pt idx="61">
                  <c:v>0.82828926410000003</c:v>
                </c:pt>
                <c:pt idx="62">
                  <c:v>0.83464566930000028</c:v>
                </c:pt>
                <c:pt idx="63">
                  <c:v>0.75462890930000026</c:v>
                </c:pt>
                <c:pt idx="64">
                  <c:v>0.78776645040000004</c:v>
                </c:pt>
                <c:pt idx="65">
                  <c:v>0.85287846480000018</c:v>
                </c:pt>
                <c:pt idx="66">
                  <c:v>0.68851968270000008</c:v>
                </c:pt>
                <c:pt idx="67">
                  <c:v>0.62382562950000042</c:v>
                </c:pt>
                <c:pt idx="68">
                  <c:v>0.55018587360000026</c:v>
                </c:pt>
                <c:pt idx="69">
                  <c:v>0.6178287732000004</c:v>
                </c:pt>
                <c:pt idx="70">
                  <c:v>0.65870430690000026</c:v>
                </c:pt>
                <c:pt idx="71">
                  <c:v>0.61777171180000023</c:v>
                </c:pt>
                <c:pt idx="72">
                  <c:v>0.62237762240000039</c:v>
                </c:pt>
                <c:pt idx="73">
                  <c:v>0.52725280750000003</c:v>
                </c:pt>
                <c:pt idx="74">
                  <c:v>0.54911940000000004</c:v>
                </c:pt>
                <c:pt idx="75">
                  <c:v>0.48499147990000013</c:v>
                </c:pt>
                <c:pt idx="76">
                  <c:v>0.64086131760000042</c:v>
                </c:pt>
                <c:pt idx="77">
                  <c:v>0.69644873890000003</c:v>
                </c:pt>
                <c:pt idx="78">
                  <c:v>0.65829949550000044</c:v>
                </c:pt>
                <c:pt idx="79">
                  <c:v>0.65224017070000018</c:v>
                </c:pt>
                <c:pt idx="80">
                  <c:v>0.70047296889999977</c:v>
                </c:pt>
                <c:pt idx="81">
                  <c:v>0.6765501824000002</c:v>
                </c:pt>
                <c:pt idx="82">
                  <c:v>0.71469740630000045</c:v>
                </c:pt>
                <c:pt idx="83">
                  <c:v>0.66749632310000018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A024-4854-BA1F-11713F9D96A5}"/>
            </c:ext>
          </c:extLst>
        </c:ser>
        <c:ser>
          <c:idx val="34"/>
          <c:order val="34"/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Table_for_TTC_matrix_notmiss!$C$46:$CH$46</c:f>
            </c:numRef>
          </c:val>
          <c:smooth val="0"/>
          <c:extLst>
            <c:ext xmlns:c16="http://schemas.microsoft.com/office/drawing/2014/chart" uri="{C3380CC4-5D6E-409C-BE32-E72D297353CC}">
              <c16:uniqueId val="{00000022-A024-4854-BA1F-11713F9D96A5}"/>
            </c:ext>
          </c:extLst>
        </c:ser>
        <c:ser>
          <c:idx val="35"/>
          <c:order val="35"/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Table_for_TTC_matrix_notmiss!$C$47:$CH$47</c:f>
            </c:numRef>
          </c:val>
          <c:smooth val="0"/>
          <c:extLst>
            <c:ext xmlns:c16="http://schemas.microsoft.com/office/drawing/2014/chart" uri="{C3380CC4-5D6E-409C-BE32-E72D297353CC}">
              <c16:uniqueId val="{00000023-A024-4854-BA1F-11713F9D96A5}"/>
            </c:ext>
          </c:extLst>
        </c:ser>
        <c:ser>
          <c:idx val="36"/>
          <c:order val="36"/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Table_for_TTC_matrix_notmiss!$C$48:$CH$48</c:f>
            </c:numRef>
          </c:val>
          <c:smooth val="0"/>
          <c:extLst>
            <c:ext xmlns:c16="http://schemas.microsoft.com/office/drawing/2014/chart" uri="{C3380CC4-5D6E-409C-BE32-E72D297353CC}">
              <c16:uniqueId val="{00000024-A024-4854-BA1F-11713F9D96A5}"/>
            </c:ext>
          </c:extLst>
        </c:ser>
        <c:ser>
          <c:idx val="37"/>
          <c:order val="37"/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Table_for_TTC_matrix_notmiss!$C$49:$CH$49</c:f>
            </c:numRef>
          </c:val>
          <c:smooth val="0"/>
          <c:extLst>
            <c:ext xmlns:c16="http://schemas.microsoft.com/office/drawing/2014/chart" uri="{C3380CC4-5D6E-409C-BE32-E72D297353CC}">
              <c16:uniqueId val="{00000025-A024-4854-BA1F-11713F9D96A5}"/>
            </c:ext>
          </c:extLst>
        </c:ser>
        <c:ser>
          <c:idx val="38"/>
          <c:order val="38"/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Table_for_TTC_matrix_notmiss!$C$50:$CH$50</c:f>
            </c:numRef>
          </c:val>
          <c:smooth val="0"/>
          <c:extLst>
            <c:ext xmlns:c16="http://schemas.microsoft.com/office/drawing/2014/chart" uri="{C3380CC4-5D6E-409C-BE32-E72D297353CC}">
              <c16:uniqueId val="{00000026-A024-4854-BA1F-11713F9D96A5}"/>
            </c:ext>
          </c:extLst>
        </c:ser>
        <c:ser>
          <c:idx val="39"/>
          <c:order val="39"/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Table_for_TTC_matrix_notmiss!$C$51:$CH$51</c:f>
            </c:numRef>
          </c:val>
          <c:smooth val="0"/>
          <c:extLst>
            <c:ext xmlns:c16="http://schemas.microsoft.com/office/drawing/2014/chart" uri="{C3380CC4-5D6E-409C-BE32-E72D297353CC}">
              <c16:uniqueId val="{00000027-A024-4854-BA1F-11713F9D96A5}"/>
            </c:ext>
          </c:extLst>
        </c:ser>
        <c:ser>
          <c:idx val="40"/>
          <c:order val="40"/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Table_for_TTC_matrix_notmiss!$C$52:$CH$52</c:f>
            </c:numRef>
          </c:val>
          <c:smooth val="0"/>
          <c:extLst>
            <c:ext xmlns:c16="http://schemas.microsoft.com/office/drawing/2014/chart" uri="{C3380CC4-5D6E-409C-BE32-E72D297353CC}">
              <c16:uniqueId val="{00000028-A024-4854-BA1F-11713F9D96A5}"/>
            </c:ext>
          </c:extLst>
        </c:ser>
        <c:ser>
          <c:idx val="41"/>
          <c:order val="41"/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Table_for_TTC_matrix_notmiss!$C$53:$CH$53</c:f>
            </c:numRef>
          </c:val>
          <c:smooth val="0"/>
          <c:extLst>
            <c:ext xmlns:c16="http://schemas.microsoft.com/office/drawing/2014/chart" uri="{C3380CC4-5D6E-409C-BE32-E72D297353CC}">
              <c16:uniqueId val="{00000029-A024-4854-BA1F-11713F9D96A5}"/>
            </c:ext>
          </c:extLst>
        </c:ser>
        <c:ser>
          <c:idx val="42"/>
          <c:order val="42"/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Table_for_TTC_matrix_notmiss!$C$54:$CH$54</c:f>
            </c:numRef>
          </c:val>
          <c:smooth val="0"/>
          <c:extLst>
            <c:ext xmlns:c16="http://schemas.microsoft.com/office/drawing/2014/chart" uri="{C3380CC4-5D6E-409C-BE32-E72D297353CC}">
              <c16:uniqueId val="{0000002A-A024-4854-BA1F-11713F9D96A5}"/>
            </c:ext>
          </c:extLst>
        </c:ser>
        <c:ser>
          <c:idx val="43"/>
          <c:order val="43"/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Table_for_TTC_matrix_notmiss!$C$55:$CH$55</c:f>
            </c:numRef>
          </c:val>
          <c:smooth val="0"/>
          <c:extLst>
            <c:ext xmlns:c16="http://schemas.microsoft.com/office/drawing/2014/chart" uri="{C3380CC4-5D6E-409C-BE32-E72D297353CC}">
              <c16:uniqueId val="{0000002B-A024-4854-BA1F-11713F9D96A5}"/>
            </c:ext>
          </c:extLst>
        </c:ser>
        <c:ser>
          <c:idx val="44"/>
          <c:order val="44"/>
          <c:tx>
            <c:v>Notr 5</c:v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Table_for_TTC_matrix_notmiss!$C$109:$CH$109</c:f>
              <c:numCache>
                <c:formatCode>mmm\-yy</c:formatCode>
                <c:ptCount val="84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</c:numCache>
            </c:numRef>
          </c:cat>
          <c:val>
            <c:numRef>
              <c:f>Table_for_TTC_matrix_notmiss!$C$56:$CH$56</c:f>
              <c:numCache>
                <c:formatCode>General</c:formatCode>
                <c:ptCount val="84"/>
                <c:pt idx="0">
                  <c:v>1.711209382799999</c:v>
                </c:pt>
                <c:pt idx="1">
                  <c:v>1.4141028091000001</c:v>
                </c:pt>
                <c:pt idx="2">
                  <c:v>1.6493699036</c:v>
                </c:pt>
                <c:pt idx="3">
                  <c:v>1.7576318223999996</c:v>
                </c:pt>
                <c:pt idx="4">
                  <c:v>1.6599781102</c:v>
                </c:pt>
                <c:pt idx="5">
                  <c:v>2.0386266093999992</c:v>
                </c:pt>
                <c:pt idx="6">
                  <c:v>1.8476555691000005</c:v>
                </c:pt>
                <c:pt idx="7">
                  <c:v>1.8229166667000001</c:v>
                </c:pt>
                <c:pt idx="8">
                  <c:v>2.0198562135999989</c:v>
                </c:pt>
                <c:pt idx="9">
                  <c:v>1.7643142476999996</c:v>
                </c:pt>
                <c:pt idx="10">
                  <c:v>1.6661326498000004</c:v>
                </c:pt>
                <c:pt idx="11">
                  <c:v>1.5505090054999995</c:v>
                </c:pt>
                <c:pt idx="12">
                  <c:v>1.6221087413999999</c:v>
                </c:pt>
                <c:pt idx="13">
                  <c:v>1.6250725479000001</c:v>
                </c:pt>
                <c:pt idx="14">
                  <c:v>1.611095545</c:v>
                </c:pt>
                <c:pt idx="15">
                  <c:v>1.7501017500999996</c:v>
                </c:pt>
                <c:pt idx="16">
                  <c:v>1.6831032215999999</c:v>
                </c:pt>
                <c:pt idx="17">
                  <c:v>1.7498713329999995</c:v>
                </c:pt>
                <c:pt idx="18">
                  <c:v>2.0283147291000008</c:v>
                </c:pt>
                <c:pt idx="19">
                  <c:v>2.0739527902999999</c:v>
                </c:pt>
                <c:pt idx="20">
                  <c:v>1.9326847225999999</c:v>
                </c:pt>
                <c:pt idx="21">
                  <c:v>1.8774445893</c:v>
                </c:pt>
                <c:pt idx="22">
                  <c:v>2.0029858173999999</c:v>
                </c:pt>
                <c:pt idx="23">
                  <c:v>1.8618988902999996</c:v>
                </c:pt>
                <c:pt idx="24">
                  <c:v>1.8250857423</c:v>
                </c:pt>
                <c:pt idx="25">
                  <c:v>1.8489041263999999</c:v>
                </c:pt>
                <c:pt idx="26">
                  <c:v>2.1752193245999991</c:v>
                </c:pt>
                <c:pt idx="27">
                  <c:v>1.9794896256000001</c:v>
                </c:pt>
                <c:pt idx="28">
                  <c:v>2.1534163660000001</c:v>
                </c:pt>
                <c:pt idx="29">
                  <c:v>2.0650313748000002</c:v>
                </c:pt>
                <c:pt idx="30">
                  <c:v>1.9579160571999996</c:v>
                </c:pt>
                <c:pt idx="31">
                  <c:v>1.9669199821000001</c:v>
                </c:pt>
                <c:pt idx="32">
                  <c:v>2.0718536477999998</c:v>
                </c:pt>
                <c:pt idx="33">
                  <c:v>1.9498302113999995</c:v>
                </c:pt>
                <c:pt idx="34">
                  <c:v>1.9556996218</c:v>
                </c:pt>
                <c:pt idx="35">
                  <c:v>1.8798617112999996</c:v>
                </c:pt>
                <c:pt idx="36">
                  <c:v>1.9009399092000001</c:v>
                </c:pt>
                <c:pt idx="37">
                  <c:v>1.7545681063</c:v>
                </c:pt>
                <c:pt idx="38">
                  <c:v>1.7899393066999996</c:v>
                </c:pt>
                <c:pt idx="39">
                  <c:v>1.4919230372999992</c:v>
                </c:pt>
                <c:pt idx="40">
                  <c:v>1.5447154472</c:v>
                </c:pt>
                <c:pt idx="41">
                  <c:v>1.7243117877999996</c:v>
                </c:pt>
                <c:pt idx="42">
                  <c:v>1.8280981719000005</c:v>
                </c:pt>
                <c:pt idx="43">
                  <c:v>1.8411148408</c:v>
                </c:pt>
                <c:pt idx="44">
                  <c:v>1.8201930813</c:v>
                </c:pt>
                <c:pt idx="45">
                  <c:v>1.7435377597999995</c:v>
                </c:pt>
                <c:pt idx="46">
                  <c:v>1.9452887538000001</c:v>
                </c:pt>
                <c:pt idx="47">
                  <c:v>1.9969589458000006</c:v>
                </c:pt>
                <c:pt idx="48">
                  <c:v>2.0691753728000002</c:v>
                </c:pt>
                <c:pt idx="49">
                  <c:v>2.0221522202999997</c:v>
                </c:pt>
                <c:pt idx="50">
                  <c:v>2.0259319287000008</c:v>
                </c:pt>
                <c:pt idx="51">
                  <c:v>1.8453161238000004</c:v>
                </c:pt>
                <c:pt idx="52">
                  <c:v>1.7267192334999995</c:v>
                </c:pt>
                <c:pt idx="53">
                  <c:v>1.4574101427999995</c:v>
                </c:pt>
                <c:pt idx="54">
                  <c:v>1.3042218142999995</c:v>
                </c:pt>
                <c:pt idx="55">
                  <c:v>1.1855421687000005</c:v>
                </c:pt>
                <c:pt idx="56">
                  <c:v>1.1890040901999996</c:v>
                </c:pt>
                <c:pt idx="57">
                  <c:v>0.9383128947999998</c:v>
                </c:pt>
                <c:pt idx="58">
                  <c:v>0.94808541970000004</c:v>
                </c:pt>
                <c:pt idx="59">
                  <c:v>0.94705510959999994</c:v>
                </c:pt>
                <c:pt idx="60">
                  <c:v>0.93258726349999999</c:v>
                </c:pt>
                <c:pt idx="61">
                  <c:v>0.88736601650000002</c:v>
                </c:pt>
                <c:pt idx="62">
                  <c:v>0.82651743440000003</c:v>
                </c:pt>
                <c:pt idx="63">
                  <c:v>0.87436332769999991</c:v>
                </c:pt>
                <c:pt idx="64">
                  <c:v>0.79577818730000005</c:v>
                </c:pt>
                <c:pt idx="65">
                  <c:v>0.84641301670000002</c:v>
                </c:pt>
                <c:pt idx="66">
                  <c:v>0.91092301490000005</c:v>
                </c:pt>
                <c:pt idx="67">
                  <c:v>0.94683175530000019</c:v>
                </c:pt>
                <c:pt idx="68">
                  <c:v>0.92354641820000005</c:v>
                </c:pt>
                <c:pt idx="69">
                  <c:v>0.82209274479999983</c:v>
                </c:pt>
                <c:pt idx="70">
                  <c:v>0.85590891240000044</c:v>
                </c:pt>
                <c:pt idx="71">
                  <c:v>0.80177153330000028</c:v>
                </c:pt>
                <c:pt idx="72">
                  <c:v>0.89465443970000003</c:v>
                </c:pt>
                <c:pt idx="73">
                  <c:v>0.79138272149999978</c:v>
                </c:pt>
                <c:pt idx="74">
                  <c:v>0.76488669670000031</c:v>
                </c:pt>
                <c:pt idx="75">
                  <c:v>0.69308316999999975</c:v>
                </c:pt>
                <c:pt idx="76">
                  <c:v>0.82801683179999996</c:v>
                </c:pt>
                <c:pt idx="77">
                  <c:v>0.82075721470000029</c:v>
                </c:pt>
                <c:pt idx="78">
                  <c:v>0.7929856231000002</c:v>
                </c:pt>
                <c:pt idx="79">
                  <c:v>0.80774408620000038</c:v>
                </c:pt>
                <c:pt idx="80">
                  <c:v>0.86120191100000021</c:v>
                </c:pt>
                <c:pt idx="81">
                  <c:v>0.90380091620000025</c:v>
                </c:pt>
                <c:pt idx="82">
                  <c:v>0.86967025000000031</c:v>
                </c:pt>
                <c:pt idx="83">
                  <c:v>0.78517031699999995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C-A024-4854-BA1F-11713F9D9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4682368"/>
        <c:axId val="335675392"/>
      </c:lineChart>
      <c:dateAx>
        <c:axId val="33468236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5675392"/>
        <c:crosses val="autoZero"/>
        <c:auto val="1"/>
        <c:lblOffset val="100"/>
        <c:baseTimeUnit val="months"/>
      </c:dateAx>
      <c:valAx>
        <c:axId val="33567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Taux de défaut en % </a:t>
                </a:r>
                <a:endParaRPr lang="fr-FR" sz="2000"/>
              </a:p>
            </c:rich>
          </c:tx>
          <c:layout>
            <c:manualLayout>
              <c:xMode val="edge"/>
              <c:yMode val="edge"/>
              <c:x val="1.5536724891757303E-2"/>
              <c:y val="0.2301389366746529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4682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fr-FR" b="1" dirty="0">
                <a:solidFill>
                  <a:schemeClr val="tx1"/>
                </a:solidFill>
              </a:rPr>
              <a:t>Taux</a:t>
            </a:r>
            <a:r>
              <a:rPr lang="fr-FR" b="1" baseline="0" dirty="0">
                <a:solidFill>
                  <a:schemeClr val="tx1"/>
                </a:solidFill>
              </a:rPr>
              <a:t> de défaut</a:t>
            </a:r>
            <a:endParaRPr lang="fr-FR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PD PIT</c:v>
                </c:pt>
              </c:strCache>
            </c:strRef>
          </c:tx>
          <c:spPr>
            <a:ln w="28575" cap="rnd">
              <a:solidFill>
                <a:srgbClr val="4BACC6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Feuil1!$A$2:$A$121</c:f>
              <c:numCache>
                <c:formatCode>dd/mm/yyyy</c:formatCode>
                <c:ptCount val="120"/>
                <c:pt idx="0">
                  <c:v>40209</c:v>
                </c:pt>
                <c:pt idx="1">
                  <c:v>40237</c:v>
                </c:pt>
                <c:pt idx="2">
                  <c:v>40268</c:v>
                </c:pt>
                <c:pt idx="3">
                  <c:v>40298</c:v>
                </c:pt>
                <c:pt idx="4">
                  <c:v>40329</c:v>
                </c:pt>
                <c:pt idx="5">
                  <c:v>40359</c:v>
                </c:pt>
                <c:pt idx="6">
                  <c:v>40390</c:v>
                </c:pt>
                <c:pt idx="7">
                  <c:v>40421</c:v>
                </c:pt>
                <c:pt idx="8">
                  <c:v>40451</c:v>
                </c:pt>
                <c:pt idx="9">
                  <c:v>40482</c:v>
                </c:pt>
                <c:pt idx="10">
                  <c:v>40512</c:v>
                </c:pt>
                <c:pt idx="11">
                  <c:v>40543</c:v>
                </c:pt>
                <c:pt idx="12">
                  <c:v>40574</c:v>
                </c:pt>
                <c:pt idx="13">
                  <c:v>40602</c:v>
                </c:pt>
                <c:pt idx="14">
                  <c:v>40633</c:v>
                </c:pt>
                <c:pt idx="15">
                  <c:v>40663</c:v>
                </c:pt>
                <c:pt idx="16">
                  <c:v>40694</c:v>
                </c:pt>
                <c:pt idx="17">
                  <c:v>40724</c:v>
                </c:pt>
                <c:pt idx="18">
                  <c:v>40755</c:v>
                </c:pt>
                <c:pt idx="19">
                  <c:v>40786</c:v>
                </c:pt>
                <c:pt idx="20">
                  <c:v>40816</c:v>
                </c:pt>
                <c:pt idx="21">
                  <c:v>40847</c:v>
                </c:pt>
                <c:pt idx="22">
                  <c:v>40877</c:v>
                </c:pt>
                <c:pt idx="23">
                  <c:v>40908</c:v>
                </c:pt>
                <c:pt idx="24">
                  <c:v>40939</c:v>
                </c:pt>
                <c:pt idx="25">
                  <c:v>40968</c:v>
                </c:pt>
                <c:pt idx="26">
                  <c:v>40999</c:v>
                </c:pt>
                <c:pt idx="27">
                  <c:v>41029</c:v>
                </c:pt>
                <c:pt idx="28">
                  <c:v>41060</c:v>
                </c:pt>
                <c:pt idx="29">
                  <c:v>41090</c:v>
                </c:pt>
                <c:pt idx="30">
                  <c:v>41121</c:v>
                </c:pt>
                <c:pt idx="31">
                  <c:v>41152</c:v>
                </c:pt>
                <c:pt idx="32">
                  <c:v>41182</c:v>
                </c:pt>
                <c:pt idx="33">
                  <c:v>41213</c:v>
                </c:pt>
                <c:pt idx="34">
                  <c:v>41243</c:v>
                </c:pt>
                <c:pt idx="35">
                  <c:v>41274</c:v>
                </c:pt>
                <c:pt idx="36">
                  <c:v>41305</c:v>
                </c:pt>
                <c:pt idx="37">
                  <c:v>41333</c:v>
                </c:pt>
                <c:pt idx="38">
                  <c:v>41364</c:v>
                </c:pt>
                <c:pt idx="39">
                  <c:v>41394</c:v>
                </c:pt>
                <c:pt idx="40">
                  <c:v>41425</c:v>
                </c:pt>
                <c:pt idx="41">
                  <c:v>41455</c:v>
                </c:pt>
                <c:pt idx="42">
                  <c:v>41486</c:v>
                </c:pt>
                <c:pt idx="43">
                  <c:v>41517</c:v>
                </c:pt>
                <c:pt idx="44">
                  <c:v>41547</c:v>
                </c:pt>
                <c:pt idx="45">
                  <c:v>41578</c:v>
                </c:pt>
                <c:pt idx="46">
                  <c:v>41608</c:v>
                </c:pt>
                <c:pt idx="47">
                  <c:v>41639</c:v>
                </c:pt>
                <c:pt idx="48">
                  <c:v>41670</c:v>
                </c:pt>
                <c:pt idx="49">
                  <c:v>41698</c:v>
                </c:pt>
                <c:pt idx="50">
                  <c:v>41729</c:v>
                </c:pt>
                <c:pt idx="51">
                  <c:v>41759</c:v>
                </c:pt>
                <c:pt idx="52">
                  <c:v>41790</c:v>
                </c:pt>
                <c:pt idx="53">
                  <c:v>41820</c:v>
                </c:pt>
                <c:pt idx="54">
                  <c:v>41851</c:v>
                </c:pt>
                <c:pt idx="55">
                  <c:v>41882</c:v>
                </c:pt>
                <c:pt idx="56">
                  <c:v>41912</c:v>
                </c:pt>
                <c:pt idx="57">
                  <c:v>41943</c:v>
                </c:pt>
                <c:pt idx="58">
                  <c:v>41973</c:v>
                </c:pt>
                <c:pt idx="59">
                  <c:v>42004</c:v>
                </c:pt>
                <c:pt idx="60">
                  <c:v>42035</c:v>
                </c:pt>
                <c:pt idx="61">
                  <c:v>42063</c:v>
                </c:pt>
                <c:pt idx="62">
                  <c:v>42094</c:v>
                </c:pt>
                <c:pt idx="63">
                  <c:v>42124</c:v>
                </c:pt>
                <c:pt idx="64">
                  <c:v>42155</c:v>
                </c:pt>
                <c:pt idx="65">
                  <c:v>42185</c:v>
                </c:pt>
                <c:pt idx="66">
                  <c:v>42216</c:v>
                </c:pt>
                <c:pt idx="67">
                  <c:v>42247</c:v>
                </c:pt>
                <c:pt idx="68">
                  <c:v>42277</c:v>
                </c:pt>
                <c:pt idx="69">
                  <c:v>42308</c:v>
                </c:pt>
                <c:pt idx="70">
                  <c:v>42338</c:v>
                </c:pt>
                <c:pt idx="71">
                  <c:v>42369</c:v>
                </c:pt>
                <c:pt idx="72">
                  <c:v>42400</c:v>
                </c:pt>
                <c:pt idx="73">
                  <c:v>42429</c:v>
                </c:pt>
                <c:pt idx="74">
                  <c:v>42460</c:v>
                </c:pt>
                <c:pt idx="75">
                  <c:v>42490</c:v>
                </c:pt>
                <c:pt idx="76">
                  <c:v>42521</c:v>
                </c:pt>
                <c:pt idx="77">
                  <c:v>42551</c:v>
                </c:pt>
                <c:pt idx="78">
                  <c:v>42582</c:v>
                </c:pt>
                <c:pt idx="79">
                  <c:v>42613</c:v>
                </c:pt>
                <c:pt idx="80">
                  <c:v>42643</c:v>
                </c:pt>
                <c:pt idx="81">
                  <c:v>42674</c:v>
                </c:pt>
                <c:pt idx="82">
                  <c:v>42704</c:v>
                </c:pt>
                <c:pt idx="83">
                  <c:v>42735</c:v>
                </c:pt>
                <c:pt idx="84">
                  <c:v>42766</c:v>
                </c:pt>
                <c:pt idx="85">
                  <c:v>42794</c:v>
                </c:pt>
                <c:pt idx="86">
                  <c:v>42825</c:v>
                </c:pt>
                <c:pt idx="87">
                  <c:v>42855</c:v>
                </c:pt>
                <c:pt idx="88">
                  <c:v>42886</c:v>
                </c:pt>
                <c:pt idx="89">
                  <c:v>42916</c:v>
                </c:pt>
                <c:pt idx="90">
                  <c:v>42947</c:v>
                </c:pt>
                <c:pt idx="91">
                  <c:v>42978</c:v>
                </c:pt>
                <c:pt idx="92">
                  <c:v>43008</c:v>
                </c:pt>
                <c:pt idx="93">
                  <c:v>43039</c:v>
                </c:pt>
                <c:pt idx="94">
                  <c:v>43069</c:v>
                </c:pt>
                <c:pt idx="95">
                  <c:v>43100</c:v>
                </c:pt>
                <c:pt idx="96">
                  <c:v>43131</c:v>
                </c:pt>
                <c:pt idx="97">
                  <c:v>43159</c:v>
                </c:pt>
                <c:pt idx="98">
                  <c:v>43190</c:v>
                </c:pt>
                <c:pt idx="99">
                  <c:v>43220</c:v>
                </c:pt>
                <c:pt idx="100">
                  <c:v>43251</c:v>
                </c:pt>
                <c:pt idx="101">
                  <c:v>43281</c:v>
                </c:pt>
                <c:pt idx="102">
                  <c:v>43312</c:v>
                </c:pt>
                <c:pt idx="103">
                  <c:v>43343</c:v>
                </c:pt>
                <c:pt idx="104">
                  <c:v>43373</c:v>
                </c:pt>
                <c:pt idx="105">
                  <c:v>43404</c:v>
                </c:pt>
                <c:pt idx="106">
                  <c:v>43434</c:v>
                </c:pt>
                <c:pt idx="107">
                  <c:v>43465</c:v>
                </c:pt>
                <c:pt idx="108">
                  <c:v>43496</c:v>
                </c:pt>
                <c:pt idx="109">
                  <c:v>43524</c:v>
                </c:pt>
                <c:pt idx="110">
                  <c:v>43555</c:v>
                </c:pt>
                <c:pt idx="111">
                  <c:v>43585</c:v>
                </c:pt>
                <c:pt idx="112">
                  <c:v>43616</c:v>
                </c:pt>
                <c:pt idx="113">
                  <c:v>43646</c:v>
                </c:pt>
                <c:pt idx="114">
                  <c:v>43677</c:v>
                </c:pt>
                <c:pt idx="115">
                  <c:v>43708</c:v>
                </c:pt>
                <c:pt idx="116">
                  <c:v>43738</c:v>
                </c:pt>
                <c:pt idx="117">
                  <c:v>43769</c:v>
                </c:pt>
                <c:pt idx="118">
                  <c:v>43799</c:v>
                </c:pt>
                <c:pt idx="119">
                  <c:v>43830</c:v>
                </c:pt>
              </c:numCache>
            </c:numRef>
          </c:cat>
          <c:val>
            <c:numRef>
              <c:f>Feuil1!$B$2:$B$121</c:f>
              <c:numCache>
                <c:formatCode>0.00%</c:formatCode>
                <c:ptCount val="120"/>
                <c:pt idx="0">
                  <c:v>5.9661213726834292E-2</c:v>
                </c:pt>
                <c:pt idx="1">
                  <c:v>5.2414825907899684E-2</c:v>
                </c:pt>
                <c:pt idx="2">
                  <c:v>5.1614124103346523E-2</c:v>
                </c:pt>
                <c:pt idx="3">
                  <c:v>4.9994563942343501E-2</c:v>
                </c:pt>
                <c:pt idx="4">
                  <c:v>4.9791588583370266E-2</c:v>
                </c:pt>
                <c:pt idx="5">
                  <c:v>4.9417199635820037E-2</c:v>
                </c:pt>
                <c:pt idx="6">
                  <c:v>4.9433521880182511E-2</c:v>
                </c:pt>
                <c:pt idx="7">
                  <c:v>5.0061248119207299E-2</c:v>
                </c:pt>
                <c:pt idx="8">
                  <c:v>5.0174549173948806E-2</c:v>
                </c:pt>
                <c:pt idx="9">
                  <c:v>4.9465657200645066E-2</c:v>
                </c:pt>
                <c:pt idx="10">
                  <c:v>4.8831506834582677E-2</c:v>
                </c:pt>
                <c:pt idx="11">
                  <c:v>4.8626187517002629E-2</c:v>
                </c:pt>
                <c:pt idx="12">
                  <c:v>4.7990023084883413E-2</c:v>
                </c:pt>
                <c:pt idx="13">
                  <c:v>4.7452793591880822E-2</c:v>
                </c:pt>
                <c:pt idx="14">
                  <c:v>4.7274639673414977E-2</c:v>
                </c:pt>
                <c:pt idx="15">
                  <c:v>4.7581668087583961E-2</c:v>
                </c:pt>
                <c:pt idx="16">
                  <c:v>4.7999833406218113E-2</c:v>
                </c:pt>
                <c:pt idx="17">
                  <c:v>4.8376972042519881E-2</c:v>
                </c:pt>
                <c:pt idx="18">
                  <c:v>4.8629974282969925E-2</c:v>
                </c:pt>
                <c:pt idx="19">
                  <c:v>4.360322104554519E-2</c:v>
                </c:pt>
                <c:pt idx="20">
                  <c:v>4.3614650826085628E-2</c:v>
                </c:pt>
                <c:pt idx="21">
                  <c:v>4.3485971695101634E-2</c:v>
                </c:pt>
                <c:pt idx="22">
                  <c:v>4.3144515612489956E-2</c:v>
                </c:pt>
                <c:pt idx="23">
                  <c:v>4.3109852124045445E-2</c:v>
                </c:pt>
                <c:pt idx="24">
                  <c:v>4.3241619134872067E-2</c:v>
                </c:pt>
                <c:pt idx="25">
                  <c:v>4.3091970002545499E-2</c:v>
                </c:pt>
                <c:pt idx="26">
                  <c:v>4.4542219916504776E-2</c:v>
                </c:pt>
                <c:pt idx="27">
                  <c:v>4.0473442526336473E-2</c:v>
                </c:pt>
                <c:pt idx="28">
                  <c:v>4.2189101025151096E-2</c:v>
                </c:pt>
                <c:pt idx="29">
                  <c:v>4.261152000953547E-2</c:v>
                </c:pt>
                <c:pt idx="30">
                  <c:v>4.4703985043887388E-2</c:v>
                </c:pt>
                <c:pt idx="31">
                  <c:v>4.5198726507137736E-2</c:v>
                </c:pt>
                <c:pt idx="32">
                  <c:v>4.4964074830872634E-2</c:v>
                </c:pt>
                <c:pt idx="33">
                  <c:v>4.5476925601862776E-2</c:v>
                </c:pt>
                <c:pt idx="34">
                  <c:v>4.6389083956553175E-2</c:v>
                </c:pt>
                <c:pt idx="35">
                  <c:v>4.6813015148712285E-2</c:v>
                </c:pt>
                <c:pt idx="36">
                  <c:v>4.7935214265320422E-2</c:v>
                </c:pt>
                <c:pt idx="37">
                  <c:v>4.4533841853661105E-2</c:v>
                </c:pt>
                <c:pt idx="38">
                  <c:v>4.6166891909796788E-2</c:v>
                </c:pt>
                <c:pt idx="39">
                  <c:v>4.6121593291404597E-2</c:v>
                </c:pt>
                <c:pt idx="40">
                  <c:v>4.7563251542849891E-2</c:v>
                </c:pt>
                <c:pt idx="41">
                  <c:v>4.8113491983729453E-2</c:v>
                </c:pt>
                <c:pt idx="42">
                  <c:v>4.9015469683219723E-2</c:v>
                </c:pt>
                <c:pt idx="43">
                  <c:v>4.9679622291543712E-2</c:v>
                </c:pt>
                <c:pt idx="44">
                  <c:v>5.0226331754841237E-2</c:v>
                </c:pt>
                <c:pt idx="45">
                  <c:v>5.0864478724505668E-2</c:v>
                </c:pt>
                <c:pt idx="46">
                  <c:v>5.1820064498181481E-2</c:v>
                </c:pt>
                <c:pt idx="47">
                  <c:v>5.2771256507094008E-2</c:v>
                </c:pt>
                <c:pt idx="48">
                  <c:v>5.2875569388465417E-2</c:v>
                </c:pt>
                <c:pt idx="49">
                  <c:v>5.2149667654161173E-2</c:v>
                </c:pt>
                <c:pt idx="50">
                  <c:v>5.2709437077955903E-2</c:v>
                </c:pt>
                <c:pt idx="51">
                  <c:v>5.0363891071855703E-2</c:v>
                </c:pt>
                <c:pt idx="52">
                  <c:v>5.0748760201491681E-2</c:v>
                </c:pt>
                <c:pt idx="53">
                  <c:v>5.1065801668211307E-2</c:v>
                </c:pt>
                <c:pt idx="54">
                  <c:v>5.0834483928009128E-2</c:v>
                </c:pt>
                <c:pt idx="55">
                  <c:v>4.7763713080168801E-2</c:v>
                </c:pt>
                <c:pt idx="56">
                  <c:v>4.7201927858317741E-2</c:v>
                </c:pt>
                <c:pt idx="57">
                  <c:v>4.6937178362226377E-2</c:v>
                </c:pt>
                <c:pt idx="58">
                  <c:v>4.6527506368631955E-2</c:v>
                </c:pt>
                <c:pt idx="59">
                  <c:v>4.5782674772036507E-2</c:v>
                </c:pt>
                <c:pt idx="60">
                  <c:v>4.5279070936145131E-2</c:v>
                </c:pt>
                <c:pt idx="61">
                  <c:v>4.4483117117931598E-2</c:v>
                </c:pt>
                <c:pt idx="62">
                  <c:v>4.3524524386945769E-2</c:v>
                </c:pt>
                <c:pt idx="63">
                  <c:v>4.2670654361613804E-2</c:v>
                </c:pt>
                <c:pt idx="64">
                  <c:v>3.8237081026501134E-2</c:v>
                </c:pt>
                <c:pt idx="65">
                  <c:v>3.7984102824285486E-2</c:v>
                </c:pt>
                <c:pt idx="66">
                  <c:v>3.7858249823511991E-2</c:v>
                </c:pt>
                <c:pt idx="67">
                  <c:v>3.8089492625491474E-2</c:v>
                </c:pt>
                <c:pt idx="68">
                  <c:v>3.7594230997345372E-2</c:v>
                </c:pt>
                <c:pt idx="69">
                  <c:v>3.7455513498446773E-2</c:v>
                </c:pt>
                <c:pt idx="70">
                  <c:v>3.7106671267814591E-2</c:v>
                </c:pt>
                <c:pt idx="71">
                  <c:v>3.6644559038240501E-2</c:v>
                </c:pt>
                <c:pt idx="72">
                  <c:v>3.6231360178987961E-2</c:v>
                </c:pt>
                <c:pt idx="73">
                  <c:v>3.4952153021554258E-2</c:v>
                </c:pt>
                <c:pt idx="74">
                  <c:v>3.0627550338117451E-2</c:v>
                </c:pt>
                <c:pt idx="75">
                  <c:v>2.9713234798106936E-2</c:v>
                </c:pt>
                <c:pt idx="76">
                  <c:v>3.0048897371243898E-2</c:v>
                </c:pt>
                <c:pt idx="77">
                  <c:v>3.0262384052662534E-2</c:v>
                </c:pt>
                <c:pt idx="78">
                  <c:v>3.0604309774415594E-2</c:v>
                </c:pt>
                <c:pt idx="79">
                  <c:v>3.0890361257858222E-2</c:v>
                </c:pt>
                <c:pt idx="80">
                  <c:v>3.0965580078965899E-2</c:v>
                </c:pt>
                <c:pt idx="81">
                  <c:v>3.0966998600938194E-2</c:v>
                </c:pt>
                <c:pt idx="82">
                  <c:v>3.0921627658541329E-2</c:v>
                </c:pt>
                <c:pt idx="83">
                  <c:v>3.0735609408001845E-2</c:v>
                </c:pt>
                <c:pt idx="84">
                  <c:v>3.0708590097166828E-2</c:v>
                </c:pt>
                <c:pt idx="85">
                  <c:v>3.0022587143642018E-2</c:v>
                </c:pt>
                <c:pt idx="86">
                  <c:v>2.9941243772793391E-2</c:v>
                </c:pt>
                <c:pt idx="87">
                  <c:v>2.6359754965658067E-2</c:v>
                </c:pt>
                <c:pt idx="88">
                  <c:v>2.7172599724576467E-2</c:v>
                </c:pt>
                <c:pt idx="89">
                  <c:v>2.7415045888462847E-2</c:v>
                </c:pt>
                <c:pt idx="90">
                  <c:v>2.7693368002255591E-2</c:v>
                </c:pt>
                <c:pt idx="91">
                  <c:v>2.7934192050042529E-2</c:v>
                </c:pt>
                <c:pt idx="92">
                  <c:v>2.7895861385918264E-2</c:v>
                </c:pt>
                <c:pt idx="93">
                  <c:v>2.7913906200543549E-2</c:v>
                </c:pt>
                <c:pt idx="94">
                  <c:v>2.7596042952747171E-2</c:v>
                </c:pt>
                <c:pt idx="95">
                  <c:v>2.7461524051260809E-2</c:v>
                </c:pt>
                <c:pt idx="96">
                  <c:v>2.7727969647358436E-2</c:v>
                </c:pt>
                <c:pt idx="97">
                  <c:v>2.7279544707429351E-2</c:v>
                </c:pt>
                <c:pt idx="98">
                  <c:v>2.7513423346228534E-2</c:v>
                </c:pt>
                <c:pt idx="99">
                  <c:v>2.7448554392900344E-2</c:v>
                </c:pt>
                <c:pt idx="100">
                  <c:v>2.7897379359663903E-2</c:v>
                </c:pt>
                <c:pt idx="101">
                  <c:v>2.8017422101207997E-2</c:v>
                </c:pt>
                <c:pt idx="102">
                  <c:v>2.8033933111676141E-2</c:v>
                </c:pt>
                <c:pt idx="103">
                  <c:v>2.8044192615296441E-2</c:v>
                </c:pt>
                <c:pt idx="104">
                  <c:v>2.7964776363592611E-2</c:v>
                </c:pt>
                <c:pt idx="105">
                  <c:v>2.8087466373659681E-2</c:v>
                </c:pt>
                <c:pt idx="106">
                  <c:v>2.7844223866811648E-2</c:v>
                </c:pt>
                <c:pt idx="107">
                  <c:v>2.7814480653663442E-2</c:v>
                </c:pt>
                <c:pt idx="108">
                  <c:v>2.8018062254202371E-2</c:v>
                </c:pt>
                <c:pt idx="109">
                  <c:v>2.7946965082770489E-2</c:v>
                </c:pt>
                <c:pt idx="110">
                  <c:v>2.7893598168463589E-2</c:v>
                </c:pt>
                <c:pt idx="111">
                  <c:v>2.8055901814396333E-2</c:v>
                </c:pt>
                <c:pt idx="112">
                  <c:v>2.8613945294514116E-2</c:v>
                </c:pt>
                <c:pt idx="113">
                  <c:v>2.9390750988493104E-2</c:v>
                </c:pt>
                <c:pt idx="114">
                  <c:v>2.9807694431376718E-2</c:v>
                </c:pt>
                <c:pt idx="115">
                  <c:v>2.9778536572487142E-2</c:v>
                </c:pt>
                <c:pt idx="116">
                  <c:v>2.7923039620440647E-2</c:v>
                </c:pt>
                <c:pt idx="117">
                  <c:v>2.7947505561126927E-2</c:v>
                </c:pt>
                <c:pt idx="118">
                  <c:v>2.7662606475242296E-2</c:v>
                </c:pt>
                <c:pt idx="119">
                  <c:v>2.7384359116730022E-2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1B-4B7F-BB0C-5A01E17E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9230208"/>
        <c:axId val="349231744"/>
      </c:lineChart>
      <c:dateAx>
        <c:axId val="349230208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9231744"/>
        <c:crosses val="autoZero"/>
        <c:auto val="1"/>
        <c:lblOffset val="100"/>
        <c:baseTimeUnit val="months"/>
        <c:majorUnit val="4"/>
        <c:majorTimeUnit val="years"/>
      </c:dateAx>
      <c:valAx>
        <c:axId val="34923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923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fr-FR" sz="2800" dirty="0">
                <a:solidFill>
                  <a:schemeClr val="bg1"/>
                </a:solidFill>
              </a:rPr>
              <a:t>Taux de défaut historiques, estimés et projetés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'Return to default rate'!$J$1</c:f>
              <c:strCache>
                <c:ptCount val="1"/>
                <c:pt idx="0">
                  <c:v>Taux_defaut_baseline</c:v>
                </c:pt>
              </c:strCache>
            </c:strRef>
          </c:tx>
          <c:spPr>
            <a:ln w="57150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numRef>
              <c:f>'Return to default rate'!$A$2:$A$45</c:f>
              <c:numCache>
                <c:formatCode>dd/mm/yyyy</c:formatCode>
                <c:ptCount val="44"/>
                <c:pt idx="0">
                  <c:v>40179</c:v>
                </c:pt>
                <c:pt idx="1">
                  <c:v>40269</c:v>
                </c:pt>
                <c:pt idx="2">
                  <c:v>40360</c:v>
                </c:pt>
                <c:pt idx="3">
                  <c:v>40452</c:v>
                </c:pt>
                <c:pt idx="4">
                  <c:v>40544</c:v>
                </c:pt>
                <c:pt idx="5">
                  <c:v>40634</c:v>
                </c:pt>
                <c:pt idx="6">
                  <c:v>40725</c:v>
                </c:pt>
                <c:pt idx="7">
                  <c:v>40817</c:v>
                </c:pt>
                <c:pt idx="8">
                  <c:v>40909</c:v>
                </c:pt>
                <c:pt idx="9">
                  <c:v>41000</c:v>
                </c:pt>
                <c:pt idx="10">
                  <c:v>41091</c:v>
                </c:pt>
                <c:pt idx="11">
                  <c:v>41183</c:v>
                </c:pt>
                <c:pt idx="12">
                  <c:v>41275</c:v>
                </c:pt>
                <c:pt idx="13">
                  <c:v>41365</c:v>
                </c:pt>
                <c:pt idx="14">
                  <c:v>41456</c:v>
                </c:pt>
                <c:pt idx="15">
                  <c:v>41548</c:v>
                </c:pt>
                <c:pt idx="16">
                  <c:v>41640</c:v>
                </c:pt>
                <c:pt idx="17">
                  <c:v>41730</c:v>
                </c:pt>
                <c:pt idx="18">
                  <c:v>41821</c:v>
                </c:pt>
                <c:pt idx="19">
                  <c:v>41913</c:v>
                </c:pt>
                <c:pt idx="20">
                  <c:v>42005</c:v>
                </c:pt>
                <c:pt idx="21">
                  <c:v>42095</c:v>
                </c:pt>
                <c:pt idx="22">
                  <c:v>42186</c:v>
                </c:pt>
                <c:pt idx="23">
                  <c:v>42278</c:v>
                </c:pt>
                <c:pt idx="24">
                  <c:v>42370</c:v>
                </c:pt>
                <c:pt idx="25">
                  <c:v>42461</c:v>
                </c:pt>
                <c:pt idx="26">
                  <c:v>42552</c:v>
                </c:pt>
                <c:pt idx="27">
                  <c:v>42644</c:v>
                </c:pt>
                <c:pt idx="28">
                  <c:v>42736</c:v>
                </c:pt>
                <c:pt idx="29">
                  <c:v>42826</c:v>
                </c:pt>
                <c:pt idx="30">
                  <c:v>42917</c:v>
                </c:pt>
                <c:pt idx="31">
                  <c:v>43009</c:v>
                </c:pt>
                <c:pt idx="32">
                  <c:v>43101</c:v>
                </c:pt>
                <c:pt idx="33">
                  <c:v>43191</c:v>
                </c:pt>
                <c:pt idx="34">
                  <c:v>43282</c:v>
                </c:pt>
                <c:pt idx="35">
                  <c:v>43374</c:v>
                </c:pt>
                <c:pt idx="36">
                  <c:v>43466</c:v>
                </c:pt>
                <c:pt idx="37">
                  <c:v>43556</c:v>
                </c:pt>
                <c:pt idx="38">
                  <c:v>43647</c:v>
                </c:pt>
                <c:pt idx="39">
                  <c:v>43739</c:v>
                </c:pt>
                <c:pt idx="40">
                  <c:v>43831</c:v>
                </c:pt>
                <c:pt idx="41">
                  <c:v>43922</c:v>
                </c:pt>
                <c:pt idx="42">
                  <c:v>44013</c:v>
                </c:pt>
                <c:pt idx="43">
                  <c:v>44105</c:v>
                </c:pt>
              </c:numCache>
            </c:numRef>
          </c:cat>
          <c:val>
            <c:numRef>
              <c:f>'Return to default rate'!$J$2:$J$45</c:f>
              <c:numCache>
                <c:formatCode>General</c:formatCode>
                <c:ptCount val="44"/>
                <c:pt idx="8">
                  <c:v>4.3102100056130035E-2</c:v>
                </c:pt>
                <c:pt idx="9">
                  <c:v>4.0648812847052837E-2</c:v>
                </c:pt>
                <c:pt idx="10">
                  <c:v>4.5508544997793582E-2</c:v>
                </c:pt>
                <c:pt idx="11">
                  <c:v>4.4321458417833727E-2</c:v>
                </c:pt>
                <c:pt idx="12">
                  <c:v>4.7009391982613925E-2</c:v>
                </c:pt>
                <c:pt idx="13">
                  <c:v>4.6454182645089596E-2</c:v>
                </c:pt>
                <c:pt idx="14">
                  <c:v>5.1719212472821713E-2</c:v>
                </c:pt>
                <c:pt idx="15">
                  <c:v>5.0169503824063572E-2</c:v>
                </c:pt>
                <c:pt idx="16">
                  <c:v>5.3142121120237022E-2</c:v>
                </c:pt>
                <c:pt idx="17">
                  <c:v>4.9708383252069506E-2</c:v>
                </c:pt>
                <c:pt idx="18">
                  <c:v>5.1502860856068727E-2</c:v>
                </c:pt>
                <c:pt idx="19">
                  <c:v>4.5811939468587817E-2</c:v>
                </c:pt>
                <c:pt idx="20">
                  <c:v>4.4750160086996824E-2</c:v>
                </c:pt>
                <c:pt idx="21">
                  <c:v>4.0995548262424228E-2</c:v>
                </c:pt>
                <c:pt idx="22">
                  <c:v>4.1452357870396132E-2</c:v>
                </c:pt>
                <c:pt idx="23">
                  <c:v>3.6385943860493833E-2</c:v>
                </c:pt>
                <c:pt idx="24">
                  <c:v>3.4370271750835638E-2</c:v>
                </c:pt>
                <c:pt idx="25">
                  <c:v>3.0915103467026906E-2</c:v>
                </c:pt>
                <c:pt idx="26">
                  <c:v>3.337866750064368E-2</c:v>
                </c:pt>
                <c:pt idx="27">
                  <c:v>2.9877858144250799E-2</c:v>
                </c:pt>
                <c:pt idx="28">
                  <c:v>2.9563715088171998E-2</c:v>
                </c:pt>
                <c:pt idx="29">
                  <c:v>2.6721180077764878E-2</c:v>
                </c:pt>
                <c:pt idx="30">
                  <c:v>2.96845687930729E-2</c:v>
                </c:pt>
                <c:pt idx="31">
                  <c:v>2.7086540175868958E-2</c:v>
                </c:pt>
                <c:pt idx="32">
                  <c:v>2.6564299210213839E-2</c:v>
                </c:pt>
                <c:pt idx="33">
                  <c:v>2.3287918933224305E-2</c:v>
                </c:pt>
                <c:pt idx="34">
                  <c:v>2.3221445006836844E-2</c:v>
                </c:pt>
                <c:pt idx="35">
                  <c:v>1.9689886738772366E-2</c:v>
                </c:pt>
                <c:pt idx="36">
                  <c:v>1.9023997442262418E-2</c:v>
                </c:pt>
                <c:pt idx="37">
                  <c:v>1.6915754710612647E-2</c:v>
                </c:pt>
                <c:pt idx="38">
                  <c:v>1.6939891865664913E-2</c:v>
                </c:pt>
                <c:pt idx="39">
                  <c:v>1.4883641299540461E-2</c:v>
                </c:pt>
                <c:pt idx="40">
                  <c:v>1.0787221731417164E-2</c:v>
                </c:pt>
                <c:pt idx="41">
                  <c:v>2.6207798902324404E-3</c:v>
                </c:pt>
                <c:pt idx="42">
                  <c:v>3.1082559835558157E-3</c:v>
                </c:pt>
                <c:pt idx="43">
                  <c:v>7.8127394044041967E-3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65-4ADA-B85C-0A52D3C682ED}"/>
            </c:ext>
          </c:extLst>
        </c:ser>
        <c:ser>
          <c:idx val="1"/>
          <c:order val="1"/>
          <c:tx>
            <c:strRef>
              <c:f>'Return to default rate'!$K$1</c:f>
              <c:strCache>
                <c:ptCount val="1"/>
                <c:pt idx="0">
                  <c:v>Taux_defaut_adverse</c:v>
                </c:pt>
              </c:strCache>
            </c:strRef>
          </c:tx>
          <c:spPr>
            <a:ln w="57150" cap="rnd">
              <a:solidFill>
                <a:srgbClr val="FF7200"/>
              </a:solidFill>
              <a:round/>
            </a:ln>
            <a:effectLst/>
          </c:spPr>
          <c:marker>
            <c:symbol val="none"/>
          </c:marker>
          <c:cat>
            <c:numRef>
              <c:f>'Return to default rate'!$A$2:$A$45</c:f>
              <c:numCache>
                <c:formatCode>dd/mm/yyyy</c:formatCode>
                <c:ptCount val="44"/>
                <c:pt idx="0">
                  <c:v>40179</c:v>
                </c:pt>
                <c:pt idx="1">
                  <c:v>40269</c:v>
                </c:pt>
                <c:pt idx="2">
                  <c:v>40360</c:v>
                </c:pt>
                <c:pt idx="3">
                  <c:v>40452</c:v>
                </c:pt>
                <c:pt idx="4">
                  <c:v>40544</c:v>
                </c:pt>
                <c:pt idx="5">
                  <c:v>40634</c:v>
                </c:pt>
                <c:pt idx="6">
                  <c:v>40725</c:v>
                </c:pt>
                <c:pt idx="7">
                  <c:v>40817</c:v>
                </c:pt>
                <c:pt idx="8">
                  <c:v>40909</c:v>
                </c:pt>
                <c:pt idx="9">
                  <c:v>41000</c:v>
                </c:pt>
                <c:pt idx="10">
                  <c:v>41091</c:v>
                </c:pt>
                <c:pt idx="11">
                  <c:v>41183</c:v>
                </c:pt>
                <c:pt idx="12">
                  <c:v>41275</c:v>
                </c:pt>
                <c:pt idx="13">
                  <c:v>41365</c:v>
                </c:pt>
                <c:pt idx="14">
                  <c:v>41456</c:v>
                </c:pt>
                <c:pt idx="15">
                  <c:v>41548</c:v>
                </c:pt>
                <c:pt idx="16">
                  <c:v>41640</c:v>
                </c:pt>
                <c:pt idx="17">
                  <c:v>41730</c:v>
                </c:pt>
                <c:pt idx="18">
                  <c:v>41821</c:v>
                </c:pt>
                <c:pt idx="19">
                  <c:v>41913</c:v>
                </c:pt>
                <c:pt idx="20">
                  <c:v>42005</c:v>
                </c:pt>
                <c:pt idx="21">
                  <c:v>42095</c:v>
                </c:pt>
                <c:pt idx="22">
                  <c:v>42186</c:v>
                </c:pt>
                <c:pt idx="23">
                  <c:v>42278</c:v>
                </c:pt>
                <c:pt idx="24">
                  <c:v>42370</c:v>
                </c:pt>
                <c:pt idx="25">
                  <c:v>42461</c:v>
                </c:pt>
                <c:pt idx="26">
                  <c:v>42552</c:v>
                </c:pt>
                <c:pt idx="27">
                  <c:v>42644</c:v>
                </c:pt>
                <c:pt idx="28">
                  <c:v>42736</c:v>
                </c:pt>
                <c:pt idx="29">
                  <c:v>42826</c:v>
                </c:pt>
                <c:pt idx="30">
                  <c:v>42917</c:v>
                </c:pt>
                <c:pt idx="31">
                  <c:v>43009</c:v>
                </c:pt>
                <c:pt idx="32">
                  <c:v>43101</c:v>
                </c:pt>
                <c:pt idx="33">
                  <c:v>43191</c:v>
                </c:pt>
                <c:pt idx="34">
                  <c:v>43282</c:v>
                </c:pt>
                <c:pt idx="35">
                  <c:v>43374</c:v>
                </c:pt>
                <c:pt idx="36">
                  <c:v>43466</c:v>
                </c:pt>
                <c:pt idx="37">
                  <c:v>43556</c:v>
                </c:pt>
                <c:pt idx="38">
                  <c:v>43647</c:v>
                </c:pt>
                <c:pt idx="39">
                  <c:v>43739</c:v>
                </c:pt>
                <c:pt idx="40">
                  <c:v>43831</c:v>
                </c:pt>
                <c:pt idx="41">
                  <c:v>43922</c:v>
                </c:pt>
                <c:pt idx="42">
                  <c:v>44013</c:v>
                </c:pt>
                <c:pt idx="43">
                  <c:v>44105</c:v>
                </c:pt>
              </c:numCache>
            </c:numRef>
          </c:cat>
          <c:val>
            <c:numRef>
              <c:f>'Return to default rate'!$K$2:$K$45</c:f>
              <c:numCache>
                <c:formatCode>General</c:formatCode>
                <c:ptCount val="44"/>
                <c:pt idx="8">
                  <c:v>4.3102100056130035E-2</c:v>
                </c:pt>
                <c:pt idx="9">
                  <c:v>4.0648812847052837E-2</c:v>
                </c:pt>
                <c:pt idx="10">
                  <c:v>4.5508544997793582E-2</c:v>
                </c:pt>
                <c:pt idx="11">
                  <c:v>4.4321458417833727E-2</c:v>
                </c:pt>
                <c:pt idx="12">
                  <c:v>4.7009391982613925E-2</c:v>
                </c:pt>
                <c:pt idx="13">
                  <c:v>4.6454182645089596E-2</c:v>
                </c:pt>
                <c:pt idx="14">
                  <c:v>5.1719212472821713E-2</c:v>
                </c:pt>
                <c:pt idx="15">
                  <c:v>5.0169503824063572E-2</c:v>
                </c:pt>
                <c:pt idx="16">
                  <c:v>5.3142121120237022E-2</c:v>
                </c:pt>
                <c:pt idx="17">
                  <c:v>4.9708383252069506E-2</c:v>
                </c:pt>
                <c:pt idx="18">
                  <c:v>5.1502860856068727E-2</c:v>
                </c:pt>
                <c:pt idx="19">
                  <c:v>4.5811939468587817E-2</c:v>
                </c:pt>
                <c:pt idx="20">
                  <c:v>4.4750160086996824E-2</c:v>
                </c:pt>
                <c:pt idx="21">
                  <c:v>4.0995548262424228E-2</c:v>
                </c:pt>
                <c:pt idx="22">
                  <c:v>4.1452357870396132E-2</c:v>
                </c:pt>
                <c:pt idx="23">
                  <c:v>3.6385943860493833E-2</c:v>
                </c:pt>
                <c:pt idx="24">
                  <c:v>3.4370271750835638E-2</c:v>
                </c:pt>
                <c:pt idx="25">
                  <c:v>3.0915103467026906E-2</c:v>
                </c:pt>
                <c:pt idx="26">
                  <c:v>3.337866750064368E-2</c:v>
                </c:pt>
                <c:pt idx="27">
                  <c:v>2.9877858144250799E-2</c:v>
                </c:pt>
                <c:pt idx="28">
                  <c:v>2.9563715088171998E-2</c:v>
                </c:pt>
                <c:pt idx="29">
                  <c:v>2.6721180077764878E-2</c:v>
                </c:pt>
                <c:pt idx="30">
                  <c:v>2.96845687930729E-2</c:v>
                </c:pt>
                <c:pt idx="31">
                  <c:v>2.7086540175868958E-2</c:v>
                </c:pt>
                <c:pt idx="32">
                  <c:v>2.6564299210213839E-2</c:v>
                </c:pt>
                <c:pt idx="33">
                  <c:v>2.3287918933224305E-2</c:v>
                </c:pt>
                <c:pt idx="34">
                  <c:v>2.3221445006836844E-2</c:v>
                </c:pt>
                <c:pt idx="35">
                  <c:v>1.9689886738772366E-2</c:v>
                </c:pt>
                <c:pt idx="36">
                  <c:v>2.1061544381193793E-2</c:v>
                </c:pt>
                <c:pt idx="37">
                  <c:v>1.9436428681324495E-2</c:v>
                </c:pt>
                <c:pt idx="38">
                  <c:v>2.0510299381755331E-2</c:v>
                </c:pt>
                <c:pt idx="39">
                  <c:v>1.7342752153278421E-2</c:v>
                </c:pt>
                <c:pt idx="40">
                  <c:v>1.6221856276902386E-2</c:v>
                </c:pt>
                <c:pt idx="41">
                  <c:v>6.673558703150291E-3</c:v>
                </c:pt>
                <c:pt idx="42">
                  <c:v>7.8560954731318831E-3</c:v>
                </c:pt>
                <c:pt idx="43">
                  <c:v>1.2604752553312771E-2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65-4ADA-B85C-0A52D3C682ED}"/>
            </c:ext>
          </c:extLst>
        </c:ser>
        <c:ser>
          <c:idx val="2"/>
          <c:order val="2"/>
          <c:tx>
            <c:strRef>
              <c:f>'Return to default rate'!$L$1</c:f>
              <c:strCache>
                <c:ptCount val="1"/>
                <c:pt idx="0">
                  <c:v>Taux_defaut_seadverse</c:v>
                </c:pt>
              </c:strCache>
            </c:strRef>
          </c:tx>
          <c:spPr>
            <a:ln w="571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'Return to default rate'!$A$2:$A$45</c:f>
              <c:numCache>
                <c:formatCode>dd/mm/yyyy</c:formatCode>
                <c:ptCount val="44"/>
                <c:pt idx="0">
                  <c:v>40179</c:v>
                </c:pt>
                <c:pt idx="1">
                  <c:v>40269</c:v>
                </c:pt>
                <c:pt idx="2">
                  <c:v>40360</c:v>
                </c:pt>
                <c:pt idx="3">
                  <c:v>40452</c:v>
                </c:pt>
                <c:pt idx="4">
                  <c:v>40544</c:v>
                </c:pt>
                <c:pt idx="5">
                  <c:v>40634</c:v>
                </c:pt>
                <c:pt idx="6">
                  <c:v>40725</c:v>
                </c:pt>
                <c:pt idx="7">
                  <c:v>40817</c:v>
                </c:pt>
                <c:pt idx="8">
                  <c:v>40909</c:v>
                </c:pt>
                <c:pt idx="9">
                  <c:v>41000</c:v>
                </c:pt>
                <c:pt idx="10">
                  <c:v>41091</c:v>
                </c:pt>
                <c:pt idx="11">
                  <c:v>41183</c:v>
                </c:pt>
                <c:pt idx="12">
                  <c:v>41275</c:v>
                </c:pt>
                <c:pt idx="13">
                  <c:v>41365</c:v>
                </c:pt>
                <c:pt idx="14">
                  <c:v>41456</c:v>
                </c:pt>
                <c:pt idx="15">
                  <c:v>41548</c:v>
                </c:pt>
                <c:pt idx="16">
                  <c:v>41640</c:v>
                </c:pt>
                <c:pt idx="17">
                  <c:v>41730</c:v>
                </c:pt>
                <c:pt idx="18">
                  <c:v>41821</c:v>
                </c:pt>
                <c:pt idx="19">
                  <c:v>41913</c:v>
                </c:pt>
                <c:pt idx="20">
                  <c:v>42005</c:v>
                </c:pt>
                <c:pt idx="21">
                  <c:v>42095</c:v>
                </c:pt>
                <c:pt idx="22">
                  <c:v>42186</c:v>
                </c:pt>
                <c:pt idx="23">
                  <c:v>42278</c:v>
                </c:pt>
                <c:pt idx="24">
                  <c:v>42370</c:v>
                </c:pt>
                <c:pt idx="25">
                  <c:v>42461</c:v>
                </c:pt>
                <c:pt idx="26">
                  <c:v>42552</c:v>
                </c:pt>
                <c:pt idx="27">
                  <c:v>42644</c:v>
                </c:pt>
                <c:pt idx="28">
                  <c:v>42736</c:v>
                </c:pt>
                <c:pt idx="29">
                  <c:v>42826</c:v>
                </c:pt>
                <c:pt idx="30">
                  <c:v>42917</c:v>
                </c:pt>
                <c:pt idx="31">
                  <c:v>43009</c:v>
                </c:pt>
                <c:pt idx="32">
                  <c:v>43101</c:v>
                </c:pt>
                <c:pt idx="33">
                  <c:v>43191</c:v>
                </c:pt>
                <c:pt idx="34">
                  <c:v>43282</c:v>
                </c:pt>
                <c:pt idx="35">
                  <c:v>43374</c:v>
                </c:pt>
                <c:pt idx="36">
                  <c:v>43466</c:v>
                </c:pt>
                <c:pt idx="37">
                  <c:v>43556</c:v>
                </c:pt>
                <c:pt idx="38">
                  <c:v>43647</c:v>
                </c:pt>
                <c:pt idx="39">
                  <c:v>43739</c:v>
                </c:pt>
                <c:pt idx="40">
                  <c:v>43831</c:v>
                </c:pt>
                <c:pt idx="41">
                  <c:v>43922</c:v>
                </c:pt>
                <c:pt idx="42">
                  <c:v>44013</c:v>
                </c:pt>
                <c:pt idx="43">
                  <c:v>44105</c:v>
                </c:pt>
              </c:numCache>
            </c:numRef>
          </c:cat>
          <c:val>
            <c:numRef>
              <c:f>'Return to default rate'!$L$2:$L$45</c:f>
              <c:numCache>
                <c:formatCode>General</c:formatCode>
                <c:ptCount val="44"/>
                <c:pt idx="8">
                  <c:v>4.3102100056130035E-2</c:v>
                </c:pt>
                <c:pt idx="9">
                  <c:v>4.0648812847052837E-2</c:v>
                </c:pt>
                <c:pt idx="10">
                  <c:v>4.5508544997793582E-2</c:v>
                </c:pt>
                <c:pt idx="11">
                  <c:v>4.4321458417833727E-2</c:v>
                </c:pt>
                <c:pt idx="12">
                  <c:v>4.7009391982613925E-2</c:v>
                </c:pt>
                <c:pt idx="13">
                  <c:v>4.6454182645089596E-2</c:v>
                </c:pt>
                <c:pt idx="14">
                  <c:v>5.1719212472821713E-2</c:v>
                </c:pt>
                <c:pt idx="15">
                  <c:v>5.0169503824063572E-2</c:v>
                </c:pt>
                <c:pt idx="16">
                  <c:v>5.3142121120237022E-2</c:v>
                </c:pt>
                <c:pt idx="17">
                  <c:v>4.9708383252069506E-2</c:v>
                </c:pt>
                <c:pt idx="18">
                  <c:v>5.1502860856068727E-2</c:v>
                </c:pt>
                <c:pt idx="19">
                  <c:v>4.5811939468587817E-2</c:v>
                </c:pt>
                <c:pt idx="20">
                  <c:v>4.4750160086996824E-2</c:v>
                </c:pt>
                <c:pt idx="21">
                  <c:v>4.0995548262424228E-2</c:v>
                </c:pt>
                <c:pt idx="22">
                  <c:v>4.1452357870396132E-2</c:v>
                </c:pt>
                <c:pt idx="23">
                  <c:v>3.6385943860493833E-2</c:v>
                </c:pt>
                <c:pt idx="24">
                  <c:v>3.4370271750835638E-2</c:v>
                </c:pt>
                <c:pt idx="25">
                  <c:v>3.0915103467026906E-2</c:v>
                </c:pt>
                <c:pt idx="26">
                  <c:v>3.337866750064368E-2</c:v>
                </c:pt>
                <c:pt idx="27">
                  <c:v>2.9877858144250799E-2</c:v>
                </c:pt>
                <c:pt idx="28">
                  <c:v>2.9563715088171998E-2</c:v>
                </c:pt>
                <c:pt idx="29">
                  <c:v>2.6721180077764878E-2</c:v>
                </c:pt>
                <c:pt idx="30">
                  <c:v>2.96845687930729E-2</c:v>
                </c:pt>
                <c:pt idx="31">
                  <c:v>2.7086540175868958E-2</c:v>
                </c:pt>
                <c:pt idx="32">
                  <c:v>2.6564299210213839E-2</c:v>
                </c:pt>
                <c:pt idx="33">
                  <c:v>2.3287918933224305E-2</c:v>
                </c:pt>
                <c:pt idx="34">
                  <c:v>2.3221445006836844E-2</c:v>
                </c:pt>
                <c:pt idx="35">
                  <c:v>1.9689886738772366E-2</c:v>
                </c:pt>
                <c:pt idx="36">
                  <c:v>2.2889347998233677E-2</c:v>
                </c:pt>
                <c:pt idx="37">
                  <c:v>2.1042109930875352E-2</c:v>
                </c:pt>
                <c:pt idx="38">
                  <c:v>2.2548145414887186E-2</c:v>
                </c:pt>
                <c:pt idx="39">
                  <c:v>1.9074255449533568E-2</c:v>
                </c:pt>
                <c:pt idx="40">
                  <c:v>2.1869537931929188E-2</c:v>
                </c:pt>
                <c:pt idx="41">
                  <c:v>1.1125682218825162E-2</c:v>
                </c:pt>
                <c:pt idx="42">
                  <c:v>1.3318528138763261E-2</c:v>
                </c:pt>
                <c:pt idx="43">
                  <c:v>1.7821480476210377E-2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65-4ADA-B85C-0A52D3C682ED}"/>
            </c:ext>
          </c:extLst>
        </c:ser>
        <c:ser>
          <c:idx val="3"/>
          <c:order val="3"/>
          <c:tx>
            <c:strRef>
              <c:f>'Return to default rate'!$P$1</c:f>
              <c:strCache>
                <c:ptCount val="1"/>
                <c:pt idx="0">
                  <c:v>Taux de défaut estimé</c:v>
                </c:pt>
              </c:strCache>
            </c:strRef>
          </c:tx>
          <c:spPr>
            <a:ln w="57150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numRef>
              <c:f>'Return to default rate'!$A$2:$A$45</c:f>
              <c:numCache>
                <c:formatCode>dd/mm/yyyy</c:formatCode>
                <c:ptCount val="44"/>
                <c:pt idx="0">
                  <c:v>40179</c:v>
                </c:pt>
                <c:pt idx="1">
                  <c:v>40269</c:v>
                </c:pt>
                <c:pt idx="2">
                  <c:v>40360</c:v>
                </c:pt>
                <c:pt idx="3">
                  <c:v>40452</c:v>
                </c:pt>
                <c:pt idx="4">
                  <c:v>40544</c:v>
                </c:pt>
                <c:pt idx="5">
                  <c:v>40634</c:v>
                </c:pt>
                <c:pt idx="6">
                  <c:v>40725</c:v>
                </c:pt>
                <c:pt idx="7">
                  <c:v>40817</c:v>
                </c:pt>
                <c:pt idx="8">
                  <c:v>40909</c:v>
                </c:pt>
                <c:pt idx="9">
                  <c:v>41000</c:v>
                </c:pt>
                <c:pt idx="10">
                  <c:v>41091</c:v>
                </c:pt>
                <c:pt idx="11">
                  <c:v>41183</c:v>
                </c:pt>
                <c:pt idx="12">
                  <c:v>41275</c:v>
                </c:pt>
                <c:pt idx="13">
                  <c:v>41365</c:v>
                </c:pt>
                <c:pt idx="14">
                  <c:v>41456</c:v>
                </c:pt>
                <c:pt idx="15">
                  <c:v>41548</c:v>
                </c:pt>
                <c:pt idx="16">
                  <c:v>41640</c:v>
                </c:pt>
                <c:pt idx="17">
                  <c:v>41730</c:v>
                </c:pt>
                <c:pt idx="18">
                  <c:v>41821</c:v>
                </c:pt>
                <c:pt idx="19">
                  <c:v>41913</c:v>
                </c:pt>
                <c:pt idx="20">
                  <c:v>42005</c:v>
                </c:pt>
                <c:pt idx="21">
                  <c:v>42095</c:v>
                </c:pt>
                <c:pt idx="22">
                  <c:v>42186</c:v>
                </c:pt>
                <c:pt idx="23">
                  <c:v>42278</c:v>
                </c:pt>
                <c:pt idx="24">
                  <c:v>42370</c:v>
                </c:pt>
                <c:pt idx="25">
                  <c:v>42461</c:v>
                </c:pt>
                <c:pt idx="26">
                  <c:v>42552</c:v>
                </c:pt>
                <c:pt idx="27">
                  <c:v>42644</c:v>
                </c:pt>
                <c:pt idx="28">
                  <c:v>42736</c:v>
                </c:pt>
                <c:pt idx="29">
                  <c:v>42826</c:v>
                </c:pt>
                <c:pt idx="30">
                  <c:v>42917</c:v>
                </c:pt>
                <c:pt idx="31">
                  <c:v>43009</c:v>
                </c:pt>
                <c:pt idx="32">
                  <c:v>43101</c:v>
                </c:pt>
                <c:pt idx="33">
                  <c:v>43191</c:v>
                </c:pt>
                <c:pt idx="34">
                  <c:v>43282</c:v>
                </c:pt>
                <c:pt idx="35">
                  <c:v>43374</c:v>
                </c:pt>
                <c:pt idx="36">
                  <c:v>43466</c:v>
                </c:pt>
                <c:pt idx="37">
                  <c:v>43556</c:v>
                </c:pt>
                <c:pt idx="38">
                  <c:v>43647</c:v>
                </c:pt>
                <c:pt idx="39">
                  <c:v>43739</c:v>
                </c:pt>
                <c:pt idx="40">
                  <c:v>43831</c:v>
                </c:pt>
                <c:pt idx="41">
                  <c:v>43922</c:v>
                </c:pt>
                <c:pt idx="42">
                  <c:v>44013</c:v>
                </c:pt>
                <c:pt idx="43">
                  <c:v>44105</c:v>
                </c:pt>
              </c:numCache>
            </c:numRef>
          </c:cat>
          <c:val>
            <c:numRef>
              <c:f>'Return to default rate'!$P$2:$P$45</c:f>
              <c:numCache>
                <c:formatCode>General</c:formatCode>
                <c:ptCount val="44"/>
                <c:pt idx="8">
                  <c:v>4.3102100056130035E-2</c:v>
                </c:pt>
                <c:pt idx="9">
                  <c:v>4.0648812847052837E-2</c:v>
                </c:pt>
                <c:pt idx="10">
                  <c:v>4.5508544997793582E-2</c:v>
                </c:pt>
                <c:pt idx="11">
                  <c:v>4.4321458417833727E-2</c:v>
                </c:pt>
                <c:pt idx="12">
                  <c:v>4.7009391982613925E-2</c:v>
                </c:pt>
                <c:pt idx="13">
                  <c:v>4.6454182645089596E-2</c:v>
                </c:pt>
                <c:pt idx="14">
                  <c:v>5.1719212472821713E-2</c:v>
                </c:pt>
                <c:pt idx="15">
                  <c:v>5.0169503824063572E-2</c:v>
                </c:pt>
                <c:pt idx="16">
                  <c:v>5.3142121120237022E-2</c:v>
                </c:pt>
                <c:pt idx="17">
                  <c:v>4.9708383252069506E-2</c:v>
                </c:pt>
                <c:pt idx="18">
                  <c:v>5.1502860856068727E-2</c:v>
                </c:pt>
                <c:pt idx="19">
                  <c:v>4.5811939468587817E-2</c:v>
                </c:pt>
                <c:pt idx="20">
                  <c:v>4.4750160086996824E-2</c:v>
                </c:pt>
                <c:pt idx="21">
                  <c:v>4.0995548262424228E-2</c:v>
                </c:pt>
                <c:pt idx="22">
                  <c:v>4.1452357870396132E-2</c:v>
                </c:pt>
                <c:pt idx="23">
                  <c:v>3.6385943860493833E-2</c:v>
                </c:pt>
                <c:pt idx="24">
                  <c:v>3.4370271750835638E-2</c:v>
                </c:pt>
                <c:pt idx="25">
                  <c:v>3.0915103467026906E-2</c:v>
                </c:pt>
                <c:pt idx="26">
                  <c:v>3.337866750064368E-2</c:v>
                </c:pt>
                <c:pt idx="27">
                  <c:v>2.9877858144250799E-2</c:v>
                </c:pt>
                <c:pt idx="28">
                  <c:v>2.9563715088171998E-2</c:v>
                </c:pt>
                <c:pt idx="29">
                  <c:v>2.6721180077764878E-2</c:v>
                </c:pt>
                <c:pt idx="30">
                  <c:v>2.96845687930729E-2</c:v>
                </c:pt>
                <c:pt idx="31">
                  <c:v>2.7086540175868958E-2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165-4ADA-B85C-0A52D3C682ED}"/>
            </c:ext>
          </c:extLst>
        </c:ser>
        <c:ser>
          <c:idx val="4"/>
          <c:order val="4"/>
          <c:tx>
            <c:strRef>
              <c:f>'Return to default rate'!$Q$1</c:f>
              <c:strCache>
                <c:ptCount val="1"/>
                <c:pt idx="0">
                  <c:v>DR_historique_taux</c:v>
                </c:pt>
              </c:strCache>
            </c:strRef>
          </c:tx>
          <c:spPr>
            <a:ln w="57150" cap="rnd">
              <a:solidFill>
                <a:schemeClr val="accent4">
                  <a:lumMod val="20000"/>
                  <a:lumOff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'Return to default rate'!$A$2:$A$45</c:f>
              <c:numCache>
                <c:formatCode>dd/mm/yyyy</c:formatCode>
                <c:ptCount val="44"/>
                <c:pt idx="0">
                  <c:v>40179</c:v>
                </c:pt>
                <c:pt idx="1">
                  <c:v>40269</c:v>
                </c:pt>
                <c:pt idx="2">
                  <c:v>40360</c:v>
                </c:pt>
                <c:pt idx="3">
                  <c:v>40452</c:v>
                </c:pt>
                <c:pt idx="4">
                  <c:v>40544</c:v>
                </c:pt>
                <c:pt idx="5">
                  <c:v>40634</c:v>
                </c:pt>
                <c:pt idx="6">
                  <c:v>40725</c:v>
                </c:pt>
                <c:pt idx="7">
                  <c:v>40817</c:v>
                </c:pt>
                <c:pt idx="8">
                  <c:v>40909</c:v>
                </c:pt>
                <c:pt idx="9">
                  <c:v>41000</c:v>
                </c:pt>
                <c:pt idx="10">
                  <c:v>41091</c:v>
                </c:pt>
                <c:pt idx="11">
                  <c:v>41183</c:v>
                </c:pt>
                <c:pt idx="12">
                  <c:v>41275</c:v>
                </c:pt>
                <c:pt idx="13">
                  <c:v>41365</c:v>
                </c:pt>
                <c:pt idx="14">
                  <c:v>41456</c:v>
                </c:pt>
                <c:pt idx="15">
                  <c:v>41548</c:v>
                </c:pt>
                <c:pt idx="16">
                  <c:v>41640</c:v>
                </c:pt>
                <c:pt idx="17">
                  <c:v>41730</c:v>
                </c:pt>
                <c:pt idx="18">
                  <c:v>41821</c:v>
                </c:pt>
                <c:pt idx="19">
                  <c:v>41913</c:v>
                </c:pt>
                <c:pt idx="20">
                  <c:v>42005</c:v>
                </c:pt>
                <c:pt idx="21">
                  <c:v>42095</c:v>
                </c:pt>
                <c:pt idx="22">
                  <c:v>42186</c:v>
                </c:pt>
                <c:pt idx="23">
                  <c:v>42278</c:v>
                </c:pt>
                <c:pt idx="24">
                  <c:v>42370</c:v>
                </c:pt>
                <c:pt idx="25">
                  <c:v>42461</c:v>
                </c:pt>
                <c:pt idx="26">
                  <c:v>42552</c:v>
                </c:pt>
                <c:pt idx="27">
                  <c:v>42644</c:v>
                </c:pt>
                <c:pt idx="28">
                  <c:v>42736</c:v>
                </c:pt>
                <c:pt idx="29">
                  <c:v>42826</c:v>
                </c:pt>
                <c:pt idx="30">
                  <c:v>42917</c:v>
                </c:pt>
                <c:pt idx="31">
                  <c:v>43009</c:v>
                </c:pt>
                <c:pt idx="32">
                  <c:v>43101</c:v>
                </c:pt>
                <c:pt idx="33">
                  <c:v>43191</c:v>
                </c:pt>
                <c:pt idx="34">
                  <c:v>43282</c:v>
                </c:pt>
                <c:pt idx="35">
                  <c:v>43374</c:v>
                </c:pt>
                <c:pt idx="36">
                  <c:v>43466</c:v>
                </c:pt>
                <c:pt idx="37">
                  <c:v>43556</c:v>
                </c:pt>
                <c:pt idx="38">
                  <c:v>43647</c:v>
                </c:pt>
                <c:pt idx="39">
                  <c:v>43739</c:v>
                </c:pt>
                <c:pt idx="40">
                  <c:v>43831</c:v>
                </c:pt>
                <c:pt idx="41">
                  <c:v>43922</c:v>
                </c:pt>
                <c:pt idx="42">
                  <c:v>44013</c:v>
                </c:pt>
                <c:pt idx="43">
                  <c:v>44105</c:v>
                </c:pt>
              </c:numCache>
            </c:numRef>
          </c:cat>
          <c:val>
            <c:numRef>
              <c:f>'Return to default rate'!$Q$2:$Q$45</c:f>
              <c:numCache>
                <c:formatCode>General</c:formatCode>
                <c:ptCount val="44"/>
                <c:pt idx="0">
                  <c:v>5.9661213726834222E-2</c:v>
                </c:pt>
                <c:pt idx="1">
                  <c:v>4.9994563942343438E-2</c:v>
                </c:pt>
                <c:pt idx="2">
                  <c:v>4.9433521880182421E-2</c:v>
                </c:pt>
                <c:pt idx="3">
                  <c:v>4.9465657200645018E-2</c:v>
                </c:pt>
                <c:pt idx="4">
                  <c:v>4.7990023084883322E-2</c:v>
                </c:pt>
                <c:pt idx="5">
                  <c:v>4.7581668087583899E-2</c:v>
                </c:pt>
                <c:pt idx="6">
                  <c:v>4.8629974282969869E-2</c:v>
                </c:pt>
                <c:pt idx="7">
                  <c:v>4.348597169510162E-2</c:v>
                </c:pt>
                <c:pt idx="8">
                  <c:v>4.3241619134871984E-2</c:v>
                </c:pt>
                <c:pt idx="9">
                  <c:v>4.0473442526336403E-2</c:v>
                </c:pt>
                <c:pt idx="10">
                  <c:v>4.4703985043887333E-2</c:v>
                </c:pt>
                <c:pt idx="11">
                  <c:v>4.54769256018627E-2</c:v>
                </c:pt>
                <c:pt idx="12">
                  <c:v>4.7935214265320415E-2</c:v>
                </c:pt>
                <c:pt idx="13">
                  <c:v>4.612159329140457E-2</c:v>
                </c:pt>
                <c:pt idx="14">
                  <c:v>4.9015469683219702E-2</c:v>
                </c:pt>
                <c:pt idx="15">
                  <c:v>5.0864478724505599E-2</c:v>
                </c:pt>
                <c:pt idx="16">
                  <c:v>5.2875569388465382E-2</c:v>
                </c:pt>
                <c:pt idx="17">
                  <c:v>5.036389107185562E-2</c:v>
                </c:pt>
                <c:pt idx="18">
                  <c:v>5.0834483928009121E-2</c:v>
                </c:pt>
                <c:pt idx="19">
                  <c:v>4.6937178362226301E-2</c:v>
                </c:pt>
                <c:pt idx="20">
                  <c:v>4.5279070936145104E-2</c:v>
                </c:pt>
                <c:pt idx="21">
                  <c:v>4.2670654361613804E-2</c:v>
                </c:pt>
                <c:pt idx="22">
                  <c:v>3.7858249823511915E-2</c:v>
                </c:pt>
                <c:pt idx="23">
                  <c:v>3.7455513498446717E-2</c:v>
                </c:pt>
                <c:pt idx="24">
                  <c:v>3.6231360178987912E-2</c:v>
                </c:pt>
                <c:pt idx="25">
                  <c:v>2.9713234798106902E-2</c:v>
                </c:pt>
                <c:pt idx="26">
                  <c:v>3.0604309774415518E-2</c:v>
                </c:pt>
                <c:pt idx="27">
                  <c:v>3.09669986009381E-2</c:v>
                </c:pt>
                <c:pt idx="28">
                  <c:v>3.07085900971668E-2</c:v>
                </c:pt>
                <c:pt idx="29">
                  <c:v>2.6359754965657997E-2</c:v>
                </c:pt>
                <c:pt idx="30">
                  <c:v>2.7693368002255518E-2</c:v>
                </c:pt>
                <c:pt idx="31">
                  <c:v>2.7913906200543515E-2</c:v>
                </c:pt>
                <c:pt idx="32">
                  <c:v>2.7727969647358401E-2</c:v>
                </c:pt>
                <c:pt idx="33">
                  <c:v>2.7448554392900285E-2</c:v>
                </c:pt>
                <c:pt idx="34">
                  <c:v>2.8033933111676113E-2</c:v>
                </c:pt>
                <c:pt idx="35">
                  <c:v>2.8087466373659602E-2</c:v>
                </c:pt>
                <c:pt idx="36">
                  <c:v>2.8018062254202294E-2</c:v>
                </c:pt>
                <c:pt idx="37">
                  <c:v>2.8055901814396302E-2</c:v>
                </c:pt>
                <c:pt idx="38">
                  <c:v>2.9807694431376708E-2</c:v>
                </c:pt>
                <c:pt idx="39">
                  <c:v>2.7947505561126913E-2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165-4ADA-B85C-0A52D3C682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7393536"/>
        <c:axId val="337395072"/>
      </c:lineChart>
      <c:dateAx>
        <c:axId val="337393536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395072"/>
        <c:crosses val="autoZero"/>
        <c:auto val="1"/>
        <c:lblOffset val="100"/>
        <c:baseTimeUnit val="months"/>
        <c:majorUnit val="1"/>
        <c:majorTimeUnit val="years"/>
      </c:dateAx>
      <c:valAx>
        <c:axId val="33739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3935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2368436770650558"/>
          <c:y val="0.16040000000000001"/>
          <c:w val="0.84567650383332849"/>
          <c:h val="0.73205214348206449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7447936"/>
        <c:axId val="337449728"/>
      </c:lineChart>
      <c:catAx>
        <c:axId val="3374479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449728"/>
        <c:crosses val="autoZero"/>
        <c:auto val="1"/>
        <c:lblAlgn val="ctr"/>
        <c:lblOffset val="100"/>
        <c:noMultiLvlLbl val="0"/>
      </c:catAx>
      <c:valAx>
        <c:axId val="33744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44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2726666666666669"/>
          <c:y val="9.5700925925925967E-2"/>
          <c:w val="0.84686296296296248"/>
          <c:h val="0.6919783950617282"/>
        </c:manualLayout>
      </c:layout>
      <c:lineChart>
        <c:grouping val="standard"/>
        <c:varyColors val="0"/>
        <c:ser>
          <c:idx val="0"/>
          <c:order val="0"/>
          <c:tx>
            <c:strRef>
              <c:f>central!$B$1</c:f>
              <c:strCache>
                <c:ptCount val="1"/>
                <c:pt idx="0">
                  <c:v>gdp</c:v>
                </c:pt>
              </c:strCache>
            </c:strRef>
          </c:tx>
          <c:spPr>
            <a:ln w="28575" cap="rnd">
              <a:solidFill>
                <a:srgbClr val="F79747"/>
              </a:solidFill>
              <a:round/>
            </a:ln>
            <a:effectLst/>
          </c:spPr>
          <c:marker>
            <c:symbol val="none"/>
          </c:marker>
          <c:cat>
            <c:numRef>
              <c:f>central!$C$2:$C$45</c:f>
              <c:numCache>
                <c:formatCode>[$-40C]mmm\-yy;@</c:formatCode>
                <c:ptCount val="44"/>
                <c:pt idx="0">
                  <c:v>40179</c:v>
                </c:pt>
                <c:pt idx="1">
                  <c:v>40269</c:v>
                </c:pt>
                <c:pt idx="2">
                  <c:v>40360</c:v>
                </c:pt>
                <c:pt idx="3">
                  <c:v>40452</c:v>
                </c:pt>
                <c:pt idx="4">
                  <c:v>40544</c:v>
                </c:pt>
                <c:pt idx="5">
                  <c:v>40634</c:v>
                </c:pt>
                <c:pt idx="6">
                  <c:v>40725</c:v>
                </c:pt>
                <c:pt idx="7">
                  <c:v>40817</c:v>
                </c:pt>
                <c:pt idx="8">
                  <c:v>40909</c:v>
                </c:pt>
                <c:pt idx="9">
                  <c:v>41000</c:v>
                </c:pt>
                <c:pt idx="10">
                  <c:v>41091</c:v>
                </c:pt>
                <c:pt idx="11">
                  <c:v>41183</c:v>
                </c:pt>
                <c:pt idx="12">
                  <c:v>41275</c:v>
                </c:pt>
                <c:pt idx="13">
                  <c:v>41365</c:v>
                </c:pt>
                <c:pt idx="14">
                  <c:v>41456</c:v>
                </c:pt>
                <c:pt idx="15">
                  <c:v>41548</c:v>
                </c:pt>
                <c:pt idx="16">
                  <c:v>41640</c:v>
                </c:pt>
                <c:pt idx="17">
                  <c:v>41730</c:v>
                </c:pt>
                <c:pt idx="18">
                  <c:v>41821</c:v>
                </c:pt>
                <c:pt idx="19">
                  <c:v>41913</c:v>
                </c:pt>
                <c:pt idx="20">
                  <c:v>42005</c:v>
                </c:pt>
                <c:pt idx="21">
                  <c:v>42095</c:v>
                </c:pt>
                <c:pt idx="22">
                  <c:v>42186</c:v>
                </c:pt>
                <c:pt idx="23">
                  <c:v>42278</c:v>
                </c:pt>
                <c:pt idx="24">
                  <c:v>42370</c:v>
                </c:pt>
                <c:pt idx="25">
                  <c:v>42461</c:v>
                </c:pt>
                <c:pt idx="26">
                  <c:v>42552</c:v>
                </c:pt>
                <c:pt idx="27">
                  <c:v>42644</c:v>
                </c:pt>
                <c:pt idx="28">
                  <c:v>42736</c:v>
                </c:pt>
                <c:pt idx="29">
                  <c:v>42826</c:v>
                </c:pt>
                <c:pt idx="30">
                  <c:v>42917</c:v>
                </c:pt>
                <c:pt idx="31">
                  <c:v>43009</c:v>
                </c:pt>
                <c:pt idx="32">
                  <c:v>43101</c:v>
                </c:pt>
                <c:pt idx="33">
                  <c:v>43191</c:v>
                </c:pt>
                <c:pt idx="34">
                  <c:v>43282</c:v>
                </c:pt>
                <c:pt idx="35">
                  <c:v>43374</c:v>
                </c:pt>
                <c:pt idx="36">
                  <c:v>43466</c:v>
                </c:pt>
                <c:pt idx="37">
                  <c:v>43556</c:v>
                </c:pt>
                <c:pt idx="38">
                  <c:v>43647</c:v>
                </c:pt>
                <c:pt idx="39">
                  <c:v>43739</c:v>
                </c:pt>
                <c:pt idx="40">
                  <c:v>43831</c:v>
                </c:pt>
                <c:pt idx="41">
                  <c:v>43922</c:v>
                </c:pt>
                <c:pt idx="42">
                  <c:v>44013</c:v>
                </c:pt>
                <c:pt idx="43">
                  <c:v>44105</c:v>
                </c:pt>
              </c:numCache>
            </c:numRef>
          </c:cat>
          <c:val>
            <c:numRef>
              <c:f>central!$B$2:$B$54</c:f>
              <c:numCache>
                <c:formatCode>General</c:formatCode>
                <c:ptCount val="53"/>
                <c:pt idx="0">
                  <c:v>401628.8</c:v>
                </c:pt>
                <c:pt idx="1">
                  <c:v>403548.8</c:v>
                </c:pt>
                <c:pt idx="2">
                  <c:v>405763.2</c:v>
                </c:pt>
                <c:pt idx="3">
                  <c:v>407697.5</c:v>
                </c:pt>
                <c:pt idx="4">
                  <c:v>407880.9</c:v>
                </c:pt>
                <c:pt idx="5">
                  <c:v>405749.1</c:v>
                </c:pt>
                <c:pt idx="6">
                  <c:v>401901.7</c:v>
                </c:pt>
                <c:pt idx="7">
                  <c:v>397538.2</c:v>
                </c:pt>
                <c:pt idx="8">
                  <c:v>394602.6</c:v>
                </c:pt>
                <c:pt idx="9">
                  <c:v>392558</c:v>
                </c:pt>
                <c:pt idx="10">
                  <c:v>389605.7</c:v>
                </c:pt>
                <c:pt idx="11">
                  <c:v>385971.6</c:v>
                </c:pt>
                <c:pt idx="12">
                  <c:v>386047.1</c:v>
                </c:pt>
                <c:pt idx="13">
                  <c:v>386936.7</c:v>
                </c:pt>
                <c:pt idx="14">
                  <c:v>386080.5</c:v>
                </c:pt>
                <c:pt idx="15">
                  <c:v>386690.8</c:v>
                </c:pt>
                <c:pt idx="16">
                  <c:v>386567.4</c:v>
                </c:pt>
                <c:pt idx="17">
                  <c:v>386964.6</c:v>
                </c:pt>
                <c:pt idx="18">
                  <c:v>385925.6</c:v>
                </c:pt>
                <c:pt idx="19">
                  <c:v>386946.4</c:v>
                </c:pt>
                <c:pt idx="20">
                  <c:v>388479.7</c:v>
                </c:pt>
                <c:pt idx="21">
                  <c:v>389412.4</c:v>
                </c:pt>
                <c:pt idx="22">
                  <c:v>391470.2</c:v>
                </c:pt>
                <c:pt idx="23">
                  <c:v>392537.3</c:v>
                </c:pt>
                <c:pt idx="24">
                  <c:v>393344.5</c:v>
                </c:pt>
                <c:pt idx="25">
                  <c:v>395573.6</c:v>
                </c:pt>
                <c:pt idx="26">
                  <c:v>396707.1</c:v>
                </c:pt>
                <c:pt idx="27">
                  <c:v>398847</c:v>
                </c:pt>
                <c:pt idx="28">
                  <c:v>400491.5</c:v>
                </c:pt>
                <c:pt idx="29">
                  <c:v>401926.7</c:v>
                </c:pt>
                <c:pt idx="30">
                  <c:v>404279</c:v>
                </c:pt>
                <c:pt idx="31">
                  <c:v>404115.6</c:v>
                </c:pt>
                <c:pt idx="32">
                  <c:v>404619.80010711076</c:v>
                </c:pt>
                <c:pt idx="33">
                  <c:v>405124.62928607146</c:v>
                </c:pt>
                <c:pt idx="34">
                  <c:v>405630.08832175139</c:v>
                </c:pt>
                <c:pt idx="35">
                  <c:v>406136.17799999984</c:v>
                </c:pt>
                <c:pt idx="36">
                  <c:v>406207.23318188393</c:v>
                </c:pt>
                <c:pt idx="37">
                  <c:v>406278.30079516151</c:v>
                </c:pt>
                <c:pt idx="38">
                  <c:v>406349.38084200857</c:v>
                </c:pt>
                <c:pt idx="39">
                  <c:v>406420.47332459991</c:v>
                </c:pt>
                <c:pt idx="40">
                  <c:v>407331.84923736885</c:v>
                </c:pt>
                <c:pt idx="41">
                  <c:v>408245.26886129146</c:v>
                </c:pt>
                <c:pt idx="42">
                  <c:v>409160.73677927966</c:v>
                </c:pt>
                <c:pt idx="43">
                  <c:v>410078.2575845212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EC-4559-BBEE-EA0D3F3C7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7494784"/>
        <c:axId val="337496320"/>
      </c:lineChart>
      <c:dateAx>
        <c:axId val="337494784"/>
        <c:scaling>
          <c:orientation val="minMax"/>
        </c:scaling>
        <c:delete val="0"/>
        <c:axPos val="b"/>
        <c:numFmt formatCode="[$-40C]mmm\-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496320"/>
        <c:crosses val="autoZero"/>
        <c:auto val="1"/>
        <c:lblOffset val="100"/>
        <c:baseTimeUnit val="months"/>
      </c:dateAx>
      <c:valAx>
        <c:axId val="337496320"/>
        <c:scaling>
          <c:orientation val="minMax"/>
          <c:max val="420000"/>
          <c:min val="37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494784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central!$A$1</c:f>
              <c:strCache>
                <c:ptCount val="1"/>
                <c:pt idx="0">
                  <c:v>IRLT</c:v>
                </c:pt>
              </c:strCache>
            </c:strRef>
          </c:tx>
          <c:spPr>
            <a:ln w="28575" cap="rnd">
              <a:solidFill>
                <a:srgbClr val="F79747"/>
              </a:solidFill>
              <a:round/>
            </a:ln>
            <a:effectLst/>
          </c:spPr>
          <c:marker>
            <c:symbol val="none"/>
          </c:marker>
          <c:cat>
            <c:numRef>
              <c:f>central!$C$2:$C$45</c:f>
              <c:numCache>
                <c:formatCode>[$-40C]mmm\-yy;@</c:formatCode>
                <c:ptCount val="44"/>
                <c:pt idx="0">
                  <c:v>40179</c:v>
                </c:pt>
                <c:pt idx="1">
                  <c:v>40269</c:v>
                </c:pt>
                <c:pt idx="2">
                  <c:v>40360</c:v>
                </c:pt>
                <c:pt idx="3">
                  <c:v>40452</c:v>
                </c:pt>
                <c:pt idx="4">
                  <c:v>40544</c:v>
                </c:pt>
                <c:pt idx="5">
                  <c:v>40634</c:v>
                </c:pt>
                <c:pt idx="6">
                  <c:v>40725</c:v>
                </c:pt>
                <c:pt idx="7">
                  <c:v>40817</c:v>
                </c:pt>
                <c:pt idx="8">
                  <c:v>40909</c:v>
                </c:pt>
                <c:pt idx="9">
                  <c:v>41000</c:v>
                </c:pt>
                <c:pt idx="10">
                  <c:v>41091</c:v>
                </c:pt>
                <c:pt idx="11">
                  <c:v>41183</c:v>
                </c:pt>
                <c:pt idx="12">
                  <c:v>41275</c:v>
                </c:pt>
                <c:pt idx="13">
                  <c:v>41365</c:v>
                </c:pt>
                <c:pt idx="14">
                  <c:v>41456</c:v>
                </c:pt>
                <c:pt idx="15">
                  <c:v>41548</c:v>
                </c:pt>
                <c:pt idx="16">
                  <c:v>41640</c:v>
                </c:pt>
                <c:pt idx="17">
                  <c:v>41730</c:v>
                </c:pt>
                <c:pt idx="18">
                  <c:v>41821</c:v>
                </c:pt>
                <c:pt idx="19">
                  <c:v>41913</c:v>
                </c:pt>
                <c:pt idx="20">
                  <c:v>42005</c:v>
                </c:pt>
                <c:pt idx="21">
                  <c:v>42095</c:v>
                </c:pt>
                <c:pt idx="22">
                  <c:v>42186</c:v>
                </c:pt>
                <c:pt idx="23">
                  <c:v>42278</c:v>
                </c:pt>
                <c:pt idx="24">
                  <c:v>42370</c:v>
                </c:pt>
                <c:pt idx="25">
                  <c:v>42461</c:v>
                </c:pt>
                <c:pt idx="26">
                  <c:v>42552</c:v>
                </c:pt>
                <c:pt idx="27">
                  <c:v>42644</c:v>
                </c:pt>
                <c:pt idx="28">
                  <c:v>42736</c:v>
                </c:pt>
                <c:pt idx="29">
                  <c:v>42826</c:v>
                </c:pt>
                <c:pt idx="30">
                  <c:v>42917</c:v>
                </c:pt>
                <c:pt idx="31">
                  <c:v>43009</c:v>
                </c:pt>
                <c:pt idx="32">
                  <c:v>43101</c:v>
                </c:pt>
                <c:pt idx="33">
                  <c:v>43191</c:v>
                </c:pt>
                <c:pt idx="34">
                  <c:v>43282</c:v>
                </c:pt>
                <c:pt idx="35">
                  <c:v>43374</c:v>
                </c:pt>
                <c:pt idx="36">
                  <c:v>43466</c:v>
                </c:pt>
                <c:pt idx="37">
                  <c:v>43556</c:v>
                </c:pt>
                <c:pt idx="38">
                  <c:v>43647</c:v>
                </c:pt>
                <c:pt idx="39">
                  <c:v>43739</c:v>
                </c:pt>
                <c:pt idx="40">
                  <c:v>43831</c:v>
                </c:pt>
                <c:pt idx="41">
                  <c:v>43922</c:v>
                </c:pt>
                <c:pt idx="42">
                  <c:v>44013</c:v>
                </c:pt>
                <c:pt idx="43">
                  <c:v>44105</c:v>
                </c:pt>
              </c:numCache>
            </c:numRef>
          </c:cat>
          <c:val>
            <c:numRef>
              <c:f>central!$A$2:$A$45</c:f>
              <c:numCache>
                <c:formatCode>General</c:formatCode>
                <c:ptCount val="44"/>
                <c:pt idx="0">
                  <c:v>4.0285333332999986</c:v>
                </c:pt>
                <c:pt idx="1">
                  <c:v>3.8966666666999989</c:v>
                </c:pt>
                <c:pt idx="2">
                  <c:v>4.1943333332999986</c:v>
                </c:pt>
                <c:pt idx="3">
                  <c:v>4.78</c:v>
                </c:pt>
                <c:pt idx="4">
                  <c:v>4.804199999999998</c:v>
                </c:pt>
                <c:pt idx="5">
                  <c:v>5.4931666666999979</c:v>
                </c:pt>
                <c:pt idx="6">
                  <c:v>6.6136666666999986</c:v>
                </c:pt>
                <c:pt idx="7">
                  <c:v>5.7104666666999986</c:v>
                </c:pt>
                <c:pt idx="8">
                  <c:v>5.7876000000000003</c:v>
                </c:pt>
                <c:pt idx="9">
                  <c:v>5.6906666666999977</c:v>
                </c:pt>
                <c:pt idx="10">
                  <c:v>4.781966666699998</c:v>
                </c:pt>
                <c:pt idx="11">
                  <c:v>4.4470000000000001</c:v>
                </c:pt>
                <c:pt idx="12">
                  <c:v>4.2069666666999979</c:v>
                </c:pt>
                <c:pt idx="13">
                  <c:v>4.4595000000000002</c:v>
                </c:pt>
                <c:pt idx="14">
                  <c:v>4.1522333332999981</c:v>
                </c:pt>
                <c:pt idx="15">
                  <c:v>3.6388666666999998</c:v>
                </c:pt>
                <c:pt idx="16">
                  <c:v>3.0904333332999991</c:v>
                </c:pt>
                <c:pt idx="17">
                  <c:v>2.6087666667000002</c:v>
                </c:pt>
                <c:pt idx="18">
                  <c:v>2.2347333332999999</c:v>
                </c:pt>
                <c:pt idx="19">
                  <c:v>1.5176999999999996</c:v>
                </c:pt>
                <c:pt idx="20">
                  <c:v>1.7894666666999997</c:v>
                </c:pt>
                <c:pt idx="21">
                  <c:v>1.9337</c:v>
                </c:pt>
                <c:pt idx="22">
                  <c:v>1.6149333333</c:v>
                </c:pt>
                <c:pt idx="23">
                  <c:v>1.4889999999999997</c:v>
                </c:pt>
                <c:pt idx="24">
                  <c:v>1.4738666666999996</c:v>
                </c:pt>
                <c:pt idx="25">
                  <c:v>1.2231999999999996</c:v>
                </c:pt>
                <c:pt idx="26">
                  <c:v>1.7596666666999996</c:v>
                </c:pt>
                <c:pt idx="27">
                  <c:v>2.2480333333</c:v>
                </c:pt>
                <c:pt idx="28">
                  <c:v>2.1680000000000001</c:v>
                </c:pt>
                <c:pt idx="29">
                  <c:v>2.1501333332999999</c:v>
                </c:pt>
                <c:pt idx="30">
                  <c:v>1.8855333332999995</c:v>
                </c:pt>
                <c:pt idx="31">
                  <c:v>2.0101666667</c:v>
                </c:pt>
                <c:pt idx="32">
                  <c:v>2.5</c:v>
                </c:pt>
                <c:pt idx="33">
                  <c:v>2.5</c:v>
                </c:pt>
                <c:pt idx="34">
                  <c:v>2.5</c:v>
                </c:pt>
                <c:pt idx="35">
                  <c:v>2.5</c:v>
                </c:pt>
                <c:pt idx="36">
                  <c:v>2.7</c:v>
                </c:pt>
                <c:pt idx="37">
                  <c:v>2.7</c:v>
                </c:pt>
                <c:pt idx="38">
                  <c:v>2.7</c:v>
                </c:pt>
                <c:pt idx="39">
                  <c:v>2.7</c:v>
                </c:pt>
                <c:pt idx="40">
                  <c:v>2.96</c:v>
                </c:pt>
                <c:pt idx="41">
                  <c:v>2.96</c:v>
                </c:pt>
                <c:pt idx="42">
                  <c:v>2.96</c:v>
                </c:pt>
                <c:pt idx="43">
                  <c:v>2.96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2E-40A2-96FE-6B3E3DCC2A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7857152"/>
        <c:axId val="337871232"/>
      </c:lineChart>
      <c:dateAx>
        <c:axId val="337857152"/>
        <c:scaling>
          <c:orientation val="minMax"/>
        </c:scaling>
        <c:delete val="0"/>
        <c:axPos val="b"/>
        <c:numFmt formatCode="[$-40C]mmm\-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871232"/>
        <c:crosses val="autoZero"/>
        <c:auto val="1"/>
        <c:lblOffset val="100"/>
        <c:baseTimeUnit val="months"/>
      </c:dateAx>
      <c:valAx>
        <c:axId val="337871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85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IRLT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Baseline!$C$2:$C$45</c:f>
              <c:numCache>
                <c:formatCode>mmm\-yy</c:formatCode>
                <c:ptCount val="44"/>
                <c:pt idx="0">
                  <c:v>40179</c:v>
                </c:pt>
                <c:pt idx="1">
                  <c:v>40269</c:v>
                </c:pt>
                <c:pt idx="2">
                  <c:v>40360</c:v>
                </c:pt>
                <c:pt idx="3">
                  <c:v>40452</c:v>
                </c:pt>
                <c:pt idx="4">
                  <c:v>40544</c:v>
                </c:pt>
                <c:pt idx="5">
                  <c:v>40634</c:v>
                </c:pt>
                <c:pt idx="6">
                  <c:v>40725</c:v>
                </c:pt>
                <c:pt idx="7">
                  <c:v>40817</c:v>
                </c:pt>
                <c:pt idx="8">
                  <c:v>40909</c:v>
                </c:pt>
                <c:pt idx="9">
                  <c:v>41000</c:v>
                </c:pt>
                <c:pt idx="10">
                  <c:v>41091</c:v>
                </c:pt>
                <c:pt idx="11">
                  <c:v>41183</c:v>
                </c:pt>
                <c:pt idx="12">
                  <c:v>41275</c:v>
                </c:pt>
                <c:pt idx="13">
                  <c:v>41365</c:v>
                </c:pt>
                <c:pt idx="14">
                  <c:v>41456</c:v>
                </c:pt>
                <c:pt idx="15">
                  <c:v>41548</c:v>
                </c:pt>
                <c:pt idx="16">
                  <c:v>41640</c:v>
                </c:pt>
                <c:pt idx="17">
                  <c:v>41730</c:v>
                </c:pt>
                <c:pt idx="18">
                  <c:v>41821</c:v>
                </c:pt>
                <c:pt idx="19">
                  <c:v>41913</c:v>
                </c:pt>
                <c:pt idx="20">
                  <c:v>42005</c:v>
                </c:pt>
                <c:pt idx="21">
                  <c:v>42095</c:v>
                </c:pt>
                <c:pt idx="22">
                  <c:v>42186</c:v>
                </c:pt>
                <c:pt idx="23">
                  <c:v>42278</c:v>
                </c:pt>
                <c:pt idx="24">
                  <c:v>42370</c:v>
                </c:pt>
                <c:pt idx="25">
                  <c:v>42461</c:v>
                </c:pt>
                <c:pt idx="26">
                  <c:v>42552</c:v>
                </c:pt>
                <c:pt idx="27">
                  <c:v>42644</c:v>
                </c:pt>
                <c:pt idx="28">
                  <c:v>42736</c:v>
                </c:pt>
                <c:pt idx="29">
                  <c:v>42826</c:v>
                </c:pt>
                <c:pt idx="30">
                  <c:v>42917</c:v>
                </c:pt>
                <c:pt idx="31">
                  <c:v>43009</c:v>
                </c:pt>
                <c:pt idx="32">
                  <c:v>43101</c:v>
                </c:pt>
                <c:pt idx="33">
                  <c:v>43191</c:v>
                </c:pt>
                <c:pt idx="34">
                  <c:v>43282</c:v>
                </c:pt>
                <c:pt idx="35">
                  <c:v>43374</c:v>
                </c:pt>
                <c:pt idx="36">
                  <c:v>43466</c:v>
                </c:pt>
                <c:pt idx="37">
                  <c:v>43556</c:v>
                </c:pt>
                <c:pt idx="38">
                  <c:v>43647</c:v>
                </c:pt>
                <c:pt idx="39">
                  <c:v>43739</c:v>
                </c:pt>
                <c:pt idx="40">
                  <c:v>43831</c:v>
                </c:pt>
                <c:pt idx="41">
                  <c:v>43922</c:v>
                </c:pt>
                <c:pt idx="42">
                  <c:v>44013</c:v>
                </c:pt>
                <c:pt idx="43">
                  <c:v>44105</c:v>
                </c:pt>
              </c:numCache>
            </c:numRef>
          </c:cat>
          <c:val>
            <c:numRef>
              <c:f>Baseline!$A$2:$A$45</c:f>
              <c:numCache>
                <c:formatCode>General</c:formatCode>
                <c:ptCount val="44"/>
                <c:pt idx="0">
                  <c:v>4.0285333332999986</c:v>
                </c:pt>
                <c:pt idx="1">
                  <c:v>3.8966666666999989</c:v>
                </c:pt>
                <c:pt idx="2">
                  <c:v>4.1943333332999986</c:v>
                </c:pt>
                <c:pt idx="3">
                  <c:v>4.78</c:v>
                </c:pt>
                <c:pt idx="4">
                  <c:v>4.804199999999998</c:v>
                </c:pt>
                <c:pt idx="5">
                  <c:v>5.4931666666999979</c:v>
                </c:pt>
                <c:pt idx="6">
                  <c:v>6.6136666666999986</c:v>
                </c:pt>
                <c:pt idx="7">
                  <c:v>5.7104666666999986</c:v>
                </c:pt>
                <c:pt idx="8">
                  <c:v>5.7876000000000003</c:v>
                </c:pt>
                <c:pt idx="9">
                  <c:v>5.6906666666999977</c:v>
                </c:pt>
                <c:pt idx="10">
                  <c:v>4.781966666699998</c:v>
                </c:pt>
                <c:pt idx="11">
                  <c:v>4.4470000000000001</c:v>
                </c:pt>
                <c:pt idx="12">
                  <c:v>4.2069666666999979</c:v>
                </c:pt>
                <c:pt idx="13">
                  <c:v>4.4595000000000002</c:v>
                </c:pt>
                <c:pt idx="14">
                  <c:v>4.1522333332999981</c:v>
                </c:pt>
                <c:pt idx="15">
                  <c:v>3.6388666666999998</c:v>
                </c:pt>
                <c:pt idx="16">
                  <c:v>3.0904333332999991</c:v>
                </c:pt>
                <c:pt idx="17">
                  <c:v>2.6087666667000002</c:v>
                </c:pt>
                <c:pt idx="18">
                  <c:v>2.2347333332999999</c:v>
                </c:pt>
                <c:pt idx="19">
                  <c:v>1.5176999999999996</c:v>
                </c:pt>
                <c:pt idx="20">
                  <c:v>1.7894666666999997</c:v>
                </c:pt>
                <c:pt idx="21">
                  <c:v>1.9337</c:v>
                </c:pt>
                <c:pt idx="22">
                  <c:v>1.6149333333</c:v>
                </c:pt>
                <c:pt idx="23">
                  <c:v>1.4889999999999997</c:v>
                </c:pt>
                <c:pt idx="24">
                  <c:v>1.4738666666999996</c:v>
                </c:pt>
                <c:pt idx="25">
                  <c:v>1.2231999999999996</c:v>
                </c:pt>
                <c:pt idx="26">
                  <c:v>1.7596666666999996</c:v>
                </c:pt>
                <c:pt idx="27">
                  <c:v>2.2480333333</c:v>
                </c:pt>
                <c:pt idx="28">
                  <c:v>2.1680000000000001</c:v>
                </c:pt>
                <c:pt idx="29">
                  <c:v>2.1501333332999999</c:v>
                </c:pt>
                <c:pt idx="30">
                  <c:v>1.8855333332999995</c:v>
                </c:pt>
                <c:pt idx="31">
                  <c:v>2.0101666667</c:v>
                </c:pt>
                <c:pt idx="32">
                  <c:v>2.1</c:v>
                </c:pt>
                <c:pt idx="33">
                  <c:v>2.1</c:v>
                </c:pt>
                <c:pt idx="34">
                  <c:v>2.1</c:v>
                </c:pt>
                <c:pt idx="35">
                  <c:v>2.1</c:v>
                </c:pt>
                <c:pt idx="36">
                  <c:v>2.5</c:v>
                </c:pt>
                <c:pt idx="37">
                  <c:v>2.5</c:v>
                </c:pt>
                <c:pt idx="38">
                  <c:v>2.5</c:v>
                </c:pt>
                <c:pt idx="39">
                  <c:v>2.5</c:v>
                </c:pt>
                <c:pt idx="40">
                  <c:v>2.8</c:v>
                </c:pt>
                <c:pt idx="41">
                  <c:v>2.8</c:v>
                </c:pt>
                <c:pt idx="42">
                  <c:v>2.8</c:v>
                </c:pt>
                <c:pt idx="4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14-4E4D-82CF-16559F0E3E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0787968"/>
        <c:axId val="340789504"/>
      </c:lineChart>
      <c:dateAx>
        <c:axId val="34078796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0789504"/>
        <c:crosses val="autoZero"/>
        <c:auto val="1"/>
        <c:lblOffset val="100"/>
        <c:baseTimeUnit val="months"/>
      </c:dateAx>
      <c:valAx>
        <c:axId val="34078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0787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2726666666666669"/>
          <c:y val="0.11529969135802469"/>
          <c:w val="0.84686296296296248"/>
          <c:h val="0.67237962962962983"/>
        </c:manualLayout>
      </c:layout>
      <c:lineChart>
        <c:grouping val="standard"/>
        <c:varyColors val="0"/>
        <c:ser>
          <c:idx val="0"/>
          <c:order val="0"/>
          <c:tx>
            <c:strRef>
              <c:f>Baseline!$B$1</c:f>
              <c:strCache>
                <c:ptCount val="1"/>
                <c:pt idx="0">
                  <c:v>gdp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Baseline!$C$2:$C$45</c:f>
              <c:numCache>
                <c:formatCode>mmm\-yy</c:formatCode>
                <c:ptCount val="44"/>
                <c:pt idx="0">
                  <c:v>40179</c:v>
                </c:pt>
                <c:pt idx="1">
                  <c:v>40269</c:v>
                </c:pt>
                <c:pt idx="2">
                  <c:v>40360</c:v>
                </c:pt>
                <c:pt idx="3">
                  <c:v>40452</c:v>
                </c:pt>
                <c:pt idx="4">
                  <c:v>40544</c:v>
                </c:pt>
                <c:pt idx="5">
                  <c:v>40634</c:v>
                </c:pt>
                <c:pt idx="6">
                  <c:v>40725</c:v>
                </c:pt>
                <c:pt idx="7">
                  <c:v>40817</c:v>
                </c:pt>
                <c:pt idx="8">
                  <c:v>40909</c:v>
                </c:pt>
                <c:pt idx="9">
                  <c:v>41000</c:v>
                </c:pt>
                <c:pt idx="10">
                  <c:v>41091</c:v>
                </c:pt>
                <c:pt idx="11">
                  <c:v>41183</c:v>
                </c:pt>
                <c:pt idx="12">
                  <c:v>41275</c:v>
                </c:pt>
                <c:pt idx="13">
                  <c:v>41365</c:v>
                </c:pt>
                <c:pt idx="14">
                  <c:v>41456</c:v>
                </c:pt>
                <c:pt idx="15">
                  <c:v>41548</c:v>
                </c:pt>
                <c:pt idx="16">
                  <c:v>41640</c:v>
                </c:pt>
                <c:pt idx="17">
                  <c:v>41730</c:v>
                </c:pt>
                <c:pt idx="18">
                  <c:v>41821</c:v>
                </c:pt>
                <c:pt idx="19">
                  <c:v>41913</c:v>
                </c:pt>
                <c:pt idx="20">
                  <c:v>42005</c:v>
                </c:pt>
                <c:pt idx="21">
                  <c:v>42095</c:v>
                </c:pt>
                <c:pt idx="22">
                  <c:v>42186</c:v>
                </c:pt>
                <c:pt idx="23">
                  <c:v>42278</c:v>
                </c:pt>
                <c:pt idx="24">
                  <c:v>42370</c:v>
                </c:pt>
                <c:pt idx="25">
                  <c:v>42461</c:v>
                </c:pt>
                <c:pt idx="26">
                  <c:v>42552</c:v>
                </c:pt>
                <c:pt idx="27">
                  <c:v>42644</c:v>
                </c:pt>
                <c:pt idx="28">
                  <c:v>42736</c:v>
                </c:pt>
                <c:pt idx="29">
                  <c:v>42826</c:v>
                </c:pt>
                <c:pt idx="30">
                  <c:v>42917</c:v>
                </c:pt>
                <c:pt idx="31">
                  <c:v>43009</c:v>
                </c:pt>
                <c:pt idx="32">
                  <c:v>43101</c:v>
                </c:pt>
                <c:pt idx="33">
                  <c:v>43191</c:v>
                </c:pt>
                <c:pt idx="34">
                  <c:v>43282</c:v>
                </c:pt>
                <c:pt idx="35">
                  <c:v>43374</c:v>
                </c:pt>
                <c:pt idx="36">
                  <c:v>43466</c:v>
                </c:pt>
                <c:pt idx="37">
                  <c:v>43556</c:v>
                </c:pt>
                <c:pt idx="38">
                  <c:v>43647</c:v>
                </c:pt>
                <c:pt idx="39">
                  <c:v>43739</c:v>
                </c:pt>
                <c:pt idx="40">
                  <c:v>43831</c:v>
                </c:pt>
                <c:pt idx="41">
                  <c:v>43922</c:v>
                </c:pt>
                <c:pt idx="42">
                  <c:v>44013</c:v>
                </c:pt>
                <c:pt idx="43">
                  <c:v>44105</c:v>
                </c:pt>
              </c:numCache>
            </c:numRef>
          </c:cat>
          <c:val>
            <c:numRef>
              <c:f>Baseline!$B$2:$B$45</c:f>
              <c:numCache>
                <c:formatCode>0.00</c:formatCode>
                <c:ptCount val="44"/>
                <c:pt idx="0">
                  <c:v>401628.8</c:v>
                </c:pt>
                <c:pt idx="1">
                  <c:v>403548.8</c:v>
                </c:pt>
                <c:pt idx="2">
                  <c:v>405763.2</c:v>
                </c:pt>
                <c:pt idx="3">
                  <c:v>407697.5</c:v>
                </c:pt>
                <c:pt idx="4">
                  <c:v>407880.9</c:v>
                </c:pt>
                <c:pt idx="5">
                  <c:v>405749.1</c:v>
                </c:pt>
                <c:pt idx="6">
                  <c:v>401901.7</c:v>
                </c:pt>
                <c:pt idx="7">
                  <c:v>397538.2</c:v>
                </c:pt>
                <c:pt idx="8">
                  <c:v>394602.6</c:v>
                </c:pt>
                <c:pt idx="9">
                  <c:v>392558</c:v>
                </c:pt>
                <c:pt idx="10">
                  <c:v>389605.7</c:v>
                </c:pt>
                <c:pt idx="11">
                  <c:v>385971.6</c:v>
                </c:pt>
                <c:pt idx="12">
                  <c:v>386047.1</c:v>
                </c:pt>
                <c:pt idx="13">
                  <c:v>386936.7</c:v>
                </c:pt>
                <c:pt idx="14">
                  <c:v>386080.5</c:v>
                </c:pt>
                <c:pt idx="15">
                  <c:v>386690.8</c:v>
                </c:pt>
                <c:pt idx="16">
                  <c:v>386567.4</c:v>
                </c:pt>
                <c:pt idx="17">
                  <c:v>386964.6</c:v>
                </c:pt>
                <c:pt idx="18">
                  <c:v>385925.6</c:v>
                </c:pt>
                <c:pt idx="19">
                  <c:v>386946.4</c:v>
                </c:pt>
                <c:pt idx="20">
                  <c:v>388479.7</c:v>
                </c:pt>
                <c:pt idx="21">
                  <c:v>389412.4</c:v>
                </c:pt>
                <c:pt idx="22">
                  <c:v>391470.2</c:v>
                </c:pt>
                <c:pt idx="23">
                  <c:v>392537.3</c:v>
                </c:pt>
                <c:pt idx="24">
                  <c:v>393344.5</c:v>
                </c:pt>
                <c:pt idx="25">
                  <c:v>395573.6</c:v>
                </c:pt>
                <c:pt idx="26">
                  <c:v>396707.1</c:v>
                </c:pt>
                <c:pt idx="27">
                  <c:v>398847</c:v>
                </c:pt>
                <c:pt idx="28">
                  <c:v>400491.5</c:v>
                </c:pt>
                <c:pt idx="29">
                  <c:v>401926.7</c:v>
                </c:pt>
                <c:pt idx="30">
                  <c:v>404279</c:v>
                </c:pt>
                <c:pt idx="31">
                  <c:v>404115.6</c:v>
                </c:pt>
                <c:pt idx="32">
                  <c:v>405522.63904082397</c:v>
                </c:pt>
                <c:pt idx="33">
                  <c:v>406934.57707308076</c:v>
                </c:pt>
                <c:pt idx="34">
                  <c:v>408351.43115395017</c:v>
                </c:pt>
                <c:pt idx="35">
                  <c:v>409773.21840000025</c:v>
                </c:pt>
                <c:pt idx="36">
                  <c:v>411098.53781320422</c:v>
                </c:pt>
                <c:pt idx="37">
                  <c:v>412428.14367429726</c:v>
                </c:pt>
                <c:pt idx="38">
                  <c:v>413762.04984683217</c:v>
                </c:pt>
                <c:pt idx="39">
                  <c:v>415100.27023920021</c:v>
                </c:pt>
                <c:pt idx="40">
                  <c:v>416442.81880477589</c:v>
                </c:pt>
                <c:pt idx="41">
                  <c:v>417789.70954206359</c:v>
                </c:pt>
                <c:pt idx="42">
                  <c:v>419140.95649484114</c:v>
                </c:pt>
                <c:pt idx="43">
                  <c:v>420496.57375231001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22-46EA-8858-4A7C7CCB67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0818560"/>
        <c:axId val="340820352"/>
      </c:lineChart>
      <c:dateAx>
        <c:axId val="3408185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0820352"/>
        <c:crosses val="autoZero"/>
        <c:auto val="1"/>
        <c:lblOffset val="100"/>
        <c:baseTimeUnit val="months"/>
      </c:dateAx>
      <c:valAx>
        <c:axId val="340820352"/>
        <c:scaling>
          <c:orientation val="minMax"/>
          <c:max val="420000"/>
          <c:min val="37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0818560"/>
        <c:crosses val="autoZero"/>
        <c:crossBetween val="between"/>
        <c:majorUnit val="10000"/>
        <c:minorUnit val="2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EF973-E77B-4EAF-9A05-268A42AD7D61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1A42E9C-AD99-4245-9AA9-02B46C136FEA}">
      <dgm:prSet phldrT="[Texte]" custT="1"/>
      <dgm:spPr>
        <a:ln>
          <a:noFill/>
        </a:ln>
        <a:effectLst>
          <a:outerShdw blurRad="228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2400" dirty="0"/>
            <a:t>Création du scénario</a:t>
          </a:r>
        </a:p>
      </dgm:t>
    </dgm:pt>
    <dgm:pt modelId="{F2F17EC0-7DDA-4E49-8444-894CA4AAFFAA}" type="parTrans" cxnId="{9EAAA7E0-AE6A-4AC9-811A-C451CC7727E4}">
      <dgm:prSet/>
      <dgm:spPr/>
      <dgm:t>
        <a:bodyPr/>
        <a:lstStyle/>
        <a:p>
          <a:endParaRPr lang="fr-FR"/>
        </a:p>
      </dgm:t>
    </dgm:pt>
    <dgm:pt modelId="{DD4D4A13-AFBB-44A1-AC3C-2EEB59552B2A}" type="sibTrans" cxnId="{9EAAA7E0-AE6A-4AC9-811A-C451CC7727E4}">
      <dgm:prSet/>
      <dgm:spPr/>
      <dgm:t>
        <a:bodyPr/>
        <a:lstStyle/>
        <a:p>
          <a:endParaRPr lang="fr-FR"/>
        </a:p>
      </dgm:t>
    </dgm:pt>
    <dgm:pt modelId="{378353BB-4DBE-4C0F-9E66-5794116A6797}">
      <dgm:prSet phldrT="[Texte]" custT="1"/>
      <dgm:spPr>
        <a:ln>
          <a:noFill/>
        </a:ln>
        <a:effectLst>
          <a:outerShdw blurRad="228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2400" dirty="0"/>
            <a:t>Chiffrage du scénario</a:t>
          </a:r>
        </a:p>
      </dgm:t>
    </dgm:pt>
    <dgm:pt modelId="{544C065F-26BE-4EF6-A4D7-FEB636C611DB}" type="parTrans" cxnId="{01C17E19-7A22-4DCF-9133-44F3AA7E21D6}">
      <dgm:prSet/>
      <dgm:spPr/>
      <dgm:t>
        <a:bodyPr/>
        <a:lstStyle/>
        <a:p>
          <a:endParaRPr lang="fr-FR"/>
        </a:p>
      </dgm:t>
    </dgm:pt>
    <dgm:pt modelId="{3AF1E83D-A857-45D9-A175-053FA8E19ADF}" type="sibTrans" cxnId="{01C17E19-7A22-4DCF-9133-44F3AA7E21D6}">
      <dgm:prSet/>
      <dgm:spPr/>
      <dgm:t>
        <a:bodyPr/>
        <a:lstStyle/>
        <a:p>
          <a:endParaRPr lang="fr-FR"/>
        </a:p>
      </dgm:t>
    </dgm:pt>
    <dgm:pt modelId="{9130B4EE-218E-47B3-AC56-956C1B5E7C5A}">
      <dgm:prSet phldrT="[Texte]" custT="1"/>
      <dgm:spPr>
        <a:ln>
          <a:noFill/>
        </a:ln>
        <a:effectLst>
          <a:outerShdw blurRad="228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2400" dirty="0"/>
            <a:t>Analyse d’impact par les banques</a:t>
          </a:r>
        </a:p>
      </dgm:t>
    </dgm:pt>
    <dgm:pt modelId="{C3A5A448-5A75-48EC-93F3-F57E6713C58D}" type="parTrans" cxnId="{EACC87CF-DABB-434C-B780-025F4FD6AA6E}">
      <dgm:prSet/>
      <dgm:spPr/>
      <dgm:t>
        <a:bodyPr/>
        <a:lstStyle/>
        <a:p>
          <a:endParaRPr lang="fr-FR"/>
        </a:p>
      </dgm:t>
    </dgm:pt>
    <dgm:pt modelId="{39E5D069-53D0-476B-89CB-4B70B2201554}" type="sibTrans" cxnId="{EACC87CF-DABB-434C-B780-025F4FD6AA6E}">
      <dgm:prSet/>
      <dgm:spPr/>
      <dgm:t>
        <a:bodyPr/>
        <a:lstStyle/>
        <a:p>
          <a:endParaRPr lang="fr-FR"/>
        </a:p>
      </dgm:t>
    </dgm:pt>
    <dgm:pt modelId="{DD130D19-94AF-4B05-91A9-935680123A7D}">
      <dgm:prSet phldrT="[Texte]" custT="1"/>
      <dgm:spPr>
        <a:ln>
          <a:noFill/>
        </a:ln>
        <a:effectLst>
          <a:outerShdw blurRad="228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2400" dirty="0"/>
            <a:t>Résultats contrôlés par les superviseurs</a:t>
          </a:r>
        </a:p>
      </dgm:t>
    </dgm:pt>
    <dgm:pt modelId="{082CEC39-3386-48AA-9B5B-A662F36BA102}" type="parTrans" cxnId="{C2FE4956-EC1F-4793-9137-4C5A479A198F}">
      <dgm:prSet/>
      <dgm:spPr/>
      <dgm:t>
        <a:bodyPr/>
        <a:lstStyle/>
        <a:p>
          <a:endParaRPr lang="fr-FR"/>
        </a:p>
      </dgm:t>
    </dgm:pt>
    <dgm:pt modelId="{ACB47932-2F62-44F9-A080-F0AD0DCCF945}" type="sibTrans" cxnId="{C2FE4956-EC1F-4793-9137-4C5A479A198F}">
      <dgm:prSet/>
      <dgm:spPr/>
      <dgm:t>
        <a:bodyPr/>
        <a:lstStyle/>
        <a:p>
          <a:endParaRPr lang="fr-FR"/>
        </a:p>
      </dgm:t>
    </dgm:pt>
    <dgm:pt modelId="{11AD1C0B-03F0-4808-A533-08BB974A3213}">
      <dgm:prSet phldrT="[Texte]" custT="1"/>
      <dgm:spPr>
        <a:ln>
          <a:noFill/>
        </a:ln>
        <a:effectLst>
          <a:outerShdw blurRad="228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2400" dirty="0"/>
            <a:t>Plan de recapitalisation nécessaire</a:t>
          </a:r>
        </a:p>
      </dgm:t>
    </dgm:pt>
    <dgm:pt modelId="{ED3CC01E-0CE0-4191-AFB5-BE559AB5336D}" type="parTrans" cxnId="{FF8287DA-F571-4A7D-994F-FF65AC71D003}">
      <dgm:prSet/>
      <dgm:spPr/>
      <dgm:t>
        <a:bodyPr/>
        <a:lstStyle/>
        <a:p>
          <a:endParaRPr lang="fr-FR"/>
        </a:p>
      </dgm:t>
    </dgm:pt>
    <dgm:pt modelId="{A88D3830-BF5B-466B-9CB4-4F51959B591E}" type="sibTrans" cxnId="{FF8287DA-F571-4A7D-994F-FF65AC71D003}">
      <dgm:prSet/>
      <dgm:spPr/>
      <dgm:t>
        <a:bodyPr/>
        <a:lstStyle/>
        <a:p>
          <a:endParaRPr lang="fr-FR"/>
        </a:p>
      </dgm:t>
    </dgm:pt>
    <dgm:pt modelId="{79EDD2BE-3A3B-4CD0-A68B-F577B86B710F}" type="pres">
      <dgm:prSet presAssocID="{A8EEF973-E77B-4EAF-9A05-268A42AD7D61}" presName="Name0" presStyleCnt="0">
        <dgm:presLayoutVars>
          <dgm:dir/>
          <dgm:animLvl val="lvl"/>
          <dgm:resizeHandles val="exact"/>
        </dgm:presLayoutVars>
      </dgm:prSet>
      <dgm:spPr/>
    </dgm:pt>
    <dgm:pt modelId="{EFB959F7-FC91-454D-9962-5F166374AD93}" type="pres">
      <dgm:prSet presAssocID="{11A42E9C-AD99-4245-9AA9-02B46C136FEA}" presName="parTxOnly" presStyleLbl="node1" presStyleIdx="0" presStyleCnt="5" custScaleX="118880" custScaleY="92477">
        <dgm:presLayoutVars>
          <dgm:chMax val="0"/>
          <dgm:chPref val="0"/>
          <dgm:bulletEnabled val="1"/>
        </dgm:presLayoutVars>
      </dgm:prSet>
      <dgm:spPr/>
    </dgm:pt>
    <dgm:pt modelId="{976EDC15-1EAF-4F75-B7B5-409CB3F7EC6E}" type="pres">
      <dgm:prSet presAssocID="{DD4D4A13-AFBB-44A1-AC3C-2EEB59552B2A}" presName="parTxOnlySpace" presStyleCnt="0"/>
      <dgm:spPr/>
    </dgm:pt>
    <dgm:pt modelId="{A76A3AB6-B72B-49F5-94ED-B1A5B077B04A}" type="pres">
      <dgm:prSet presAssocID="{378353BB-4DBE-4C0F-9E66-5794116A679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A426D44-87B2-4D1D-92E5-3DE4E7AF5276}" type="pres">
      <dgm:prSet presAssocID="{3AF1E83D-A857-45D9-A175-053FA8E19ADF}" presName="parTxOnlySpace" presStyleCnt="0"/>
      <dgm:spPr/>
    </dgm:pt>
    <dgm:pt modelId="{DB38175B-401F-49AE-80CF-043A71CB0553}" type="pres">
      <dgm:prSet presAssocID="{9130B4EE-218E-47B3-AC56-956C1B5E7C5A}" presName="parTxOnly" presStyleLbl="node1" presStyleIdx="2" presStyleCnt="5" custScaleX="121024">
        <dgm:presLayoutVars>
          <dgm:chMax val="0"/>
          <dgm:chPref val="0"/>
          <dgm:bulletEnabled val="1"/>
        </dgm:presLayoutVars>
      </dgm:prSet>
      <dgm:spPr/>
    </dgm:pt>
    <dgm:pt modelId="{272D3DCE-2B37-4662-AE50-EB1DE9AE2839}" type="pres">
      <dgm:prSet presAssocID="{39E5D069-53D0-476B-89CB-4B70B2201554}" presName="parTxOnlySpace" presStyleCnt="0"/>
      <dgm:spPr/>
    </dgm:pt>
    <dgm:pt modelId="{39E51042-0B8B-4F30-9F0C-C1909734D590}" type="pres">
      <dgm:prSet presAssocID="{DD130D19-94AF-4B05-91A9-935680123A7D}" presName="parTxOnly" presStyleLbl="node1" presStyleIdx="3" presStyleCnt="5" custScaleX="116593">
        <dgm:presLayoutVars>
          <dgm:chMax val="0"/>
          <dgm:chPref val="0"/>
          <dgm:bulletEnabled val="1"/>
        </dgm:presLayoutVars>
      </dgm:prSet>
      <dgm:spPr/>
    </dgm:pt>
    <dgm:pt modelId="{A7C13E12-FBBB-4A72-B7F0-483CE910C564}" type="pres">
      <dgm:prSet presAssocID="{ACB47932-2F62-44F9-A080-F0AD0DCCF945}" presName="parTxOnlySpace" presStyleCnt="0"/>
      <dgm:spPr/>
    </dgm:pt>
    <dgm:pt modelId="{2522B0DE-7435-4209-BEE4-08F0B55D4FA7}" type="pres">
      <dgm:prSet presAssocID="{11AD1C0B-03F0-4808-A533-08BB974A3213}" presName="parTxOnly" presStyleLbl="node1" presStyleIdx="4" presStyleCnt="5" custScaleX="125110">
        <dgm:presLayoutVars>
          <dgm:chMax val="0"/>
          <dgm:chPref val="0"/>
          <dgm:bulletEnabled val="1"/>
        </dgm:presLayoutVars>
      </dgm:prSet>
      <dgm:spPr/>
    </dgm:pt>
  </dgm:ptLst>
  <dgm:cxnLst>
    <dgm:cxn modelId="{01C17E19-7A22-4DCF-9133-44F3AA7E21D6}" srcId="{A8EEF973-E77B-4EAF-9A05-268A42AD7D61}" destId="{378353BB-4DBE-4C0F-9E66-5794116A6797}" srcOrd="1" destOrd="0" parTransId="{544C065F-26BE-4EF6-A4D7-FEB636C611DB}" sibTransId="{3AF1E83D-A857-45D9-A175-053FA8E19ADF}"/>
    <dgm:cxn modelId="{664F153A-61A4-4830-8A3A-5936CEC9994C}" type="presOf" srcId="{378353BB-4DBE-4C0F-9E66-5794116A6797}" destId="{A76A3AB6-B72B-49F5-94ED-B1A5B077B04A}" srcOrd="0" destOrd="0" presId="urn:microsoft.com/office/officeart/2005/8/layout/chevron1"/>
    <dgm:cxn modelId="{4324B56F-2158-4D87-B356-2D28B149E34B}" type="presOf" srcId="{DD130D19-94AF-4B05-91A9-935680123A7D}" destId="{39E51042-0B8B-4F30-9F0C-C1909734D590}" srcOrd="0" destOrd="0" presId="urn:microsoft.com/office/officeart/2005/8/layout/chevron1"/>
    <dgm:cxn modelId="{971BDC53-1859-4F7D-92BE-039E9FB26A6E}" type="presOf" srcId="{A8EEF973-E77B-4EAF-9A05-268A42AD7D61}" destId="{79EDD2BE-3A3B-4CD0-A68B-F577B86B710F}" srcOrd="0" destOrd="0" presId="urn:microsoft.com/office/officeart/2005/8/layout/chevron1"/>
    <dgm:cxn modelId="{68CE3E75-3041-4429-BF8B-E792C8798F64}" type="presOf" srcId="{11A42E9C-AD99-4245-9AA9-02B46C136FEA}" destId="{EFB959F7-FC91-454D-9962-5F166374AD93}" srcOrd="0" destOrd="0" presId="urn:microsoft.com/office/officeart/2005/8/layout/chevron1"/>
    <dgm:cxn modelId="{C2FE4956-EC1F-4793-9137-4C5A479A198F}" srcId="{A8EEF973-E77B-4EAF-9A05-268A42AD7D61}" destId="{DD130D19-94AF-4B05-91A9-935680123A7D}" srcOrd="3" destOrd="0" parTransId="{082CEC39-3386-48AA-9B5B-A662F36BA102}" sibTransId="{ACB47932-2F62-44F9-A080-F0AD0DCCF945}"/>
    <dgm:cxn modelId="{C2D08E7F-4687-4A77-A048-25766C0E56C1}" type="presOf" srcId="{11AD1C0B-03F0-4808-A533-08BB974A3213}" destId="{2522B0DE-7435-4209-BEE4-08F0B55D4FA7}" srcOrd="0" destOrd="0" presId="urn:microsoft.com/office/officeart/2005/8/layout/chevron1"/>
    <dgm:cxn modelId="{C0308C8E-DFB3-4D49-A706-217D25A7A4F6}" type="presOf" srcId="{9130B4EE-218E-47B3-AC56-956C1B5E7C5A}" destId="{DB38175B-401F-49AE-80CF-043A71CB0553}" srcOrd="0" destOrd="0" presId="urn:microsoft.com/office/officeart/2005/8/layout/chevron1"/>
    <dgm:cxn modelId="{EACC87CF-DABB-434C-B780-025F4FD6AA6E}" srcId="{A8EEF973-E77B-4EAF-9A05-268A42AD7D61}" destId="{9130B4EE-218E-47B3-AC56-956C1B5E7C5A}" srcOrd="2" destOrd="0" parTransId="{C3A5A448-5A75-48EC-93F3-F57E6713C58D}" sibTransId="{39E5D069-53D0-476B-89CB-4B70B2201554}"/>
    <dgm:cxn modelId="{FF8287DA-F571-4A7D-994F-FF65AC71D003}" srcId="{A8EEF973-E77B-4EAF-9A05-268A42AD7D61}" destId="{11AD1C0B-03F0-4808-A533-08BB974A3213}" srcOrd="4" destOrd="0" parTransId="{ED3CC01E-0CE0-4191-AFB5-BE559AB5336D}" sibTransId="{A88D3830-BF5B-466B-9CB4-4F51959B591E}"/>
    <dgm:cxn modelId="{9EAAA7E0-AE6A-4AC9-811A-C451CC7727E4}" srcId="{A8EEF973-E77B-4EAF-9A05-268A42AD7D61}" destId="{11A42E9C-AD99-4245-9AA9-02B46C136FEA}" srcOrd="0" destOrd="0" parTransId="{F2F17EC0-7DDA-4E49-8444-894CA4AAFFAA}" sibTransId="{DD4D4A13-AFBB-44A1-AC3C-2EEB59552B2A}"/>
    <dgm:cxn modelId="{F12D9422-6CF6-4C5F-BA4E-372C66CE5733}" type="presParOf" srcId="{79EDD2BE-3A3B-4CD0-A68B-F577B86B710F}" destId="{EFB959F7-FC91-454D-9962-5F166374AD93}" srcOrd="0" destOrd="0" presId="urn:microsoft.com/office/officeart/2005/8/layout/chevron1"/>
    <dgm:cxn modelId="{2A3C79C6-C708-4E93-B08E-17AF102D6AF0}" type="presParOf" srcId="{79EDD2BE-3A3B-4CD0-A68B-F577B86B710F}" destId="{976EDC15-1EAF-4F75-B7B5-409CB3F7EC6E}" srcOrd="1" destOrd="0" presId="urn:microsoft.com/office/officeart/2005/8/layout/chevron1"/>
    <dgm:cxn modelId="{9428FCD6-46C8-43F6-91AB-9AF33B075FED}" type="presParOf" srcId="{79EDD2BE-3A3B-4CD0-A68B-F577B86B710F}" destId="{A76A3AB6-B72B-49F5-94ED-B1A5B077B04A}" srcOrd="2" destOrd="0" presId="urn:microsoft.com/office/officeart/2005/8/layout/chevron1"/>
    <dgm:cxn modelId="{EE035A3F-52CD-4301-9C35-273EBEE5886E}" type="presParOf" srcId="{79EDD2BE-3A3B-4CD0-A68B-F577B86B710F}" destId="{FA426D44-87B2-4D1D-92E5-3DE4E7AF5276}" srcOrd="3" destOrd="0" presId="urn:microsoft.com/office/officeart/2005/8/layout/chevron1"/>
    <dgm:cxn modelId="{22A0BDDB-82E3-4D2C-AAA6-8E526023A2C9}" type="presParOf" srcId="{79EDD2BE-3A3B-4CD0-A68B-F577B86B710F}" destId="{DB38175B-401F-49AE-80CF-043A71CB0553}" srcOrd="4" destOrd="0" presId="urn:microsoft.com/office/officeart/2005/8/layout/chevron1"/>
    <dgm:cxn modelId="{00B171C4-CC84-4884-AAC6-D0A4CBB6DE93}" type="presParOf" srcId="{79EDD2BE-3A3B-4CD0-A68B-F577B86B710F}" destId="{272D3DCE-2B37-4662-AE50-EB1DE9AE2839}" srcOrd="5" destOrd="0" presId="urn:microsoft.com/office/officeart/2005/8/layout/chevron1"/>
    <dgm:cxn modelId="{1CC155CC-D214-4140-8A81-BFB4DD7FFE37}" type="presParOf" srcId="{79EDD2BE-3A3B-4CD0-A68B-F577B86B710F}" destId="{39E51042-0B8B-4F30-9F0C-C1909734D590}" srcOrd="6" destOrd="0" presId="urn:microsoft.com/office/officeart/2005/8/layout/chevron1"/>
    <dgm:cxn modelId="{E875C285-EAA4-41F2-AA74-836B3C815DB6}" type="presParOf" srcId="{79EDD2BE-3A3B-4CD0-A68B-F577B86B710F}" destId="{A7C13E12-FBBB-4A72-B7F0-483CE910C564}" srcOrd="7" destOrd="0" presId="urn:microsoft.com/office/officeart/2005/8/layout/chevron1"/>
    <dgm:cxn modelId="{64367FD9-3684-4B53-BD0D-B706C4D2CBD1}" type="presParOf" srcId="{79EDD2BE-3A3B-4CD0-A68B-F577B86B710F}" destId="{2522B0DE-7435-4209-BEE4-08F0B55D4FA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617811-6556-41F6-9DDD-D3AC303043F2}" type="doc">
      <dgm:prSet loTypeId="urn:microsoft.com/office/officeart/2005/8/layout/process1" loCatId="process" qsTypeId="urn:microsoft.com/office/officeart/2005/8/quickstyle/simple1" qsCatId="simple" csTypeId="urn:microsoft.com/office/officeart/2005/8/colors/accent5_4" csCatId="accent5" phldr="1"/>
      <dgm:spPr/>
    </dgm:pt>
    <dgm:pt modelId="{EC8CB178-9191-4997-9D7D-B7189C38F408}">
      <dgm:prSet phldrT="[Texte]" custT="1"/>
      <dgm:spPr>
        <a:effectLst>
          <a:outerShdw blurRad="546100" dist="50800" dir="5400000" algn="ctr" rotWithShape="0">
            <a:srgbClr val="000000">
              <a:alpha val="41000"/>
            </a:srgbClr>
          </a:outerShdw>
        </a:effectLst>
      </dgm:spPr>
      <dgm:t>
        <a:bodyPr/>
        <a:lstStyle/>
        <a:p>
          <a:r>
            <a:rPr lang="fr-FR" sz="2000" dirty="0"/>
            <a:t>Calcul de la TTC cumulée à partir de la base de données fournie</a:t>
          </a:r>
        </a:p>
      </dgm:t>
    </dgm:pt>
    <dgm:pt modelId="{26573D1C-B474-4EEF-97AA-91C9CD7A566E}" type="parTrans" cxnId="{A5BB04F1-A234-4F16-A6F7-EED6409E936E}">
      <dgm:prSet/>
      <dgm:spPr/>
      <dgm:t>
        <a:bodyPr/>
        <a:lstStyle/>
        <a:p>
          <a:endParaRPr lang="fr-FR" sz="2000"/>
        </a:p>
      </dgm:t>
    </dgm:pt>
    <dgm:pt modelId="{7CAAEFFA-58EB-4393-A7E1-913A6072FCD9}" type="sibTrans" cxnId="{A5BB04F1-A234-4F16-A6F7-EED6409E936E}">
      <dgm:prSet custT="1"/>
      <dgm:spPr>
        <a:effectLst>
          <a:outerShdw blurRad="546100" dist="50800" dir="5400000" algn="ctr" rotWithShape="0">
            <a:srgbClr val="000000">
              <a:alpha val="41000"/>
            </a:srgbClr>
          </a:outerShdw>
        </a:effectLst>
      </dgm:spPr>
      <dgm:t>
        <a:bodyPr/>
        <a:lstStyle/>
        <a:p>
          <a:endParaRPr lang="fr-FR" sz="1600"/>
        </a:p>
      </dgm:t>
    </dgm:pt>
    <dgm:pt modelId="{FDD95265-3E74-4F78-9D6A-DAD9F38E2E8A}">
      <dgm:prSet phldrT="[Texte]" custT="1"/>
      <dgm:spPr>
        <a:effectLst>
          <a:outerShdw blurRad="546100" dist="50800" dir="5400000" algn="ctr" rotWithShape="0">
            <a:srgbClr val="000000">
              <a:alpha val="41000"/>
            </a:srgbClr>
          </a:outerShdw>
        </a:effectLst>
      </dgm:spPr>
      <dgm:t>
        <a:bodyPr/>
        <a:lstStyle/>
        <a:p>
          <a:r>
            <a:rPr lang="fr-FR" sz="2000" dirty="0"/>
            <a:t>Projection à l’aide de la TTC cumulée</a:t>
          </a:r>
        </a:p>
      </dgm:t>
    </dgm:pt>
    <dgm:pt modelId="{5750B2E8-0FEA-4084-BA34-7626A7CFA2C2}" type="parTrans" cxnId="{5EDA66F6-11F6-4134-A2CE-2E86CF7BA45A}">
      <dgm:prSet/>
      <dgm:spPr/>
      <dgm:t>
        <a:bodyPr/>
        <a:lstStyle/>
        <a:p>
          <a:endParaRPr lang="fr-FR" sz="2000"/>
        </a:p>
      </dgm:t>
    </dgm:pt>
    <dgm:pt modelId="{23F3DB33-9868-48A9-A181-3A34D33C3367}" type="sibTrans" cxnId="{5EDA66F6-11F6-4134-A2CE-2E86CF7BA45A}">
      <dgm:prSet custT="1"/>
      <dgm:spPr>
        <a:effectLst>
          <a:outerShdw blurRad="546100" dist="50800" dir="5400000" algn="ctr" rotWithShape="0">
            <a:srgbClr val="000000">
              <a:alpha val="41000"/>
            </a:srgbClr>
          </a:outerShdw>
        </a:effectLst>
      </dgm:spPr>
      <dgm:t>
        <a:bodyPr/>
        <a:lstStyle/>
        <a:p>
          <a:endParaRPr lang="fr-FR" sz="1600"/>
        </a:p>
      </dgm:t>
    </dgm:pt>
    <dgm:pt modelId="{7CB8EA07-50D4-494A-9B64-A2CC313DC260}">
      <dgm:prSet phldrT="[Texte]" custT="1"/>
      <dgm:spPr>
        <a:solidFill>
          <a:schemeClr val="accent5">
            <a:lumMod val="75000"/>
          </a:schemeClr>
        </a:solidFill>
        <a:effectLst>
          <a:outerShdw blurRad="546100" dist="50800" dir="5400000" algn="ctr" rotWithShape="0">
            <a:srgbClr val="000000">
              <a:alpha val="41000"/>
            </a:srgbClr>
          </a:outerShdw>
        </a:effectLst>
      </dgm:spPr>
      <dgm:t>
        <a:bodyPr/>
        <a:lstStyle/>
        <a:p>
          <a:r>
            <a:rPr lang="fr-FR" sz="2000" dirty="0"/>
            <a:t>Obtention d’une PIT cumulée par scénario et par année</a:t>
          </a:r>
        </a:p>
      </dgm:t>
    </dgm:pt>
    <dgm:pt modelId="{905E0796-CFB1-42E0-8DE1-1E8AC8E21CFE}" type="parTrans" cxnId="{006052F5-D6FF-434A-91A3-5AE31A0BEC6F}">
      <dgm:prSet/>
      <dgm:spPr/>
      <dgm:t>
        <a:bodyPr/>
        <a:lstStyle/>
        <a:p>
          <a:endParaRPr lang="fr-FR" sz="2000"/>
        </a:p>
      </dgm:t>
    </dgm:pt>
    <dgm:pt modelId="{3ED60216-1A21-47B3-9FB1-A3CAC484AB0A}" type="sibTrans" cxnId="{006052F5-D6FF-434A-91A3-5AE31A0BEC6F}">
      <dgm:prSet custT="1"/>
      <dgm:spPr>
        <a:effectLst>
          <a:outerShdw blurRad="546100" dist="50800" dir="5400000" algn="ctr" rotWithShape="0">
            <a:srgbClr val="000000">
              <a:alpha val="41000"/>
            </a:srgbClr>
          </a:outerShdw>
        </a:effectLst>
      </dgm:spPr>
      <dgm:t>
        <a:bodyPr/>
        <a:lstStyle/>
        <a:p>
          <a:endParaRPr lang="fr-FR" sz="1600"/>
        </a:p>
      </dgm:t>
    </dgm:pt>
    <dgm:pt modelId="{887EE8CB-F7D5-4E33-9040-8C8690311417}">
      <dgm:prSet phldrT="[Texte]" custT="1"/>
      <dgm:spPr>
        <a:effectLst>
          <a:outerShdw blurRad="546100" dist="50800" dir="5400000" algn="ctr" rotWithShape="0">
            <a:srgbClr val="000000">
              <a:alpha val="41000"/>
            </a:srgbClr>
          </a:outerShdw>
        </a:effectLst>
      </dgm:spPr>
      <dgm:t>
        <a:bodyPr/>
        <a:lstStyle/>
        <a:p>
          <a:r>
            <a:rPr lang="fr-FR" sz="2000" dirty="0"/>
            <a:t>Calcul d’une PIT non cumulée par année et par scénario</a:t>
          </a:r>
        </a:p>
      </dgm:t>
    </dgm:pt>
    <dgm:pt modelId="{6CDE9BE6-97D2-413C-9300-4F5C609B5112}" type="parTrans" cxnId="{6F3BDCA1-3A78-43B3-83F7-B207198DE0AF}">
      <dgm:prSet/>
      <dgm:spPr/>
      <dgm:t>
        <a:bodyPr/>
        <a:lstStyle/>
        <a:p>
          <a:endParaRPr lang="fr-FR" sz="2000"/>
        </a:p>
      </dgm:t>
    </dgm:pt>
    <dgm:pt modelId="{B5DC7D95-068A-4546-9A22-C5059BF469C1}" type="sibTrans" cxnId="{6F3BDCA1-3A78-43B3-83F7-B207198DE0AF}">
      <dgm:prSet/>
      <dgm:spPr/>
      <dgm:t>
        <a:bodyPr/>
        <a:lstStyle/>
        <a:p>
          <a:endParaRPr lang="fr-FR" sz="2000"/>
        </a:p>
      </dgm:t>
    </dgm:pt>
    <dgm:pt modelId="{DBA34E0E-AE6D-4FB6-8A4E-8F5539BFB783}" type="pres">
      <dgm:prSet presAssocID="{5E617811-6556-41F6-9DDD-D3AC303043F2}" presName="Name0" presStyleCnt="0">
        <dgm:presLayoutVars>
          <dgm:dir/>
          <dgm:resizeHandles val="exact"/>
        </dgm:presLayoutVars>
      </dgm:prSet>
      <dgm:spPr/>
    </dgm:pt>
    <dgm:pt modelId="{D4E9D658-C268-478B-BC0B-3D29364C6505}" type="pres">
      <dgm:prSet presAssocID="{EC8CB178-9191-4997-9D7D-B7189C38F408}" presName="node" presStyleLbl="node1" presStyleIdx="0" presStyleCnt="4">
        <dgm:presLayoutVars>
          <dgm:bulletEnabled val="1"/>
        </dgm:presLayoutVars>
      </dgm:prSet>
      <dgm:spPr/>
    </dgm:pt>
    <dgm:pt modelId="{0B8FDD1E-C724-41AE-8E63-D69383721967}" type="pres">
      <dgm:prSet presAssocID="{7CAAEFFA-58EB-4393-A7E1-913A6072FCD9}" presName="sibTrans" presStyleLbl="sibTrans2D1" presStyleIdx="0" presStyleCnt="3"/>
      <dgm:spPr/>
    </dgm:pt>
    <dgm:pt modelId="{6A8B044D-0432-45EA-99FF-155BCC878120}" type="pres">
      <dgm:prSet presAssocID="{7CAAEFFA-58EB-4393-A7E1-913A6072FCD9}" presName="connectorText" presStyleLbl="sibTrans2D1" presStyleIdx="0" presStyleCnt="3"/>
      <dgm:spPr/>
    </dgm:pt>
    <dgm:pt modelId="{05704B9C-37ED-4DB1-9C9B-ACD4B84E1246}" type="pres">
      <dgm:prSet presAssocID="{FDD95265-3E74-4F78-9D6A-DAD9F38E2E8A}" presName="node" presStyleLbl="node1" presStyleIdx="1" presStyleCnt="4">
        <dgm:presLayoutVars>
          <dgm:bulletEnabled val="1"/>
        </dgm:presLayoutVars>
      </dgm:prSet>
      <dgm:spPr/>
    </dgm:pt>
    <dgm:pt modelId="{1CB29E85-F11B-47DE-8B29-85B1DECAE743}" type="pres">
      <dgm:prSet presAssocID="{23F3DB33-9868-48A9-A181-3A34D33C3367}" presName="sibTrans" presStyleLbl="sibTrans2D1" presStyleIdx="1" presStyleCnt="3"/>
      <dgm:spPr/>
    </dgm:pt>
    <dgm:pt modelId="{7F703EC4-6B2A-4F20-B201-1C0495FEDB5B}" type="pres">
      <dgm:prSet presAssocID="{23F3DB33-9868-48A9-A181-3A34D33C3367}" presName="connectorText" presStyleLbl="sibTrans2D1" presStyleIdx="1" presStyleCnt="3"/>
      <dgm:spPr/>
    </dgm:pt>
    <dgm:pt modelId="{52E37929-C678-4E9C-A715-C7DF464EDA78}" type="pres">
      <dgm:prSet presAssocID="{7CB8EA07-50D4-494A-9B64-A2CC313DC260}" presName="node" presStyleLbl="node1" presStyleIdx="2" presStyleCnt="4">
        <dgm:presLayoutVars>
          <dgm:bulletEnabled val="1"/>
        </dgm:presLayoutVars>
      </dgm:prSet>
      <dgm:spPr/>
    </dgm:pt>
    <dgm:pt modelId="{C4B93437-8401-4EEB-B5CD-EFA0AF34891F}" type="pres">
      <dgm:prSet presAssocID="{3ED60216-1A21-47B3-9FB1-A3CAC484AB0A}" presName="sibTrans" presStyleLbl="sibTrans2D1" presStyleIdx="2" presStyleCnt="3"/>
      <dgm:spPr/>
    </dgm:pt>
    <dgm:pt modelId="{833B50DD-BD19-40CB-93DE-BC0B05F62680}" type="pres">
      <dgm:prSet presAssocID="{3ED60216-1A21-47B3-9FB1-A3CAC484AB0A}" presName="connectorText" presStyleLbl="sibTrans2D1" presStyleIdx="2" presStyleCnt="3"/>
      <dgm:spPr/>
    </dgm:pt>
    <dgm:pt modelId="{BBCD3D59-BD83-4014-B0E4-2D78A01158E2}" type="pres">
      <dgm:prSet presAssocID="{887EE8CB-F7D5-4E33-9040-8C8690311417}" presName="node" presStyleLbl="node1" presStyleIdx="3" presStyleCnt="4">
        <dgm:presLayoutVars>
          <dgm:bulletEnabled val="1"/>
        </dgm:presLayoutVars>
      </dgm:prSet>
      <dgm:spPr/>
    </dgm:pt>
  </dgm:ptLst>
  <dgm:cxnLst>
    <dgm:cxn modelId="{379E6F0B-2A2E-4F26-A1E4-510620CE0E41}" type="presOf" srcId="{23F3DB33-9868-48A9-A181-3A34D33C3367}" destId="{1CB29E85-F11B-47DE-8B29-85B1DECAE743}" srcOrd="0" destOrd="0" presId="urn:microsoft.com/office/officeart/2005/8/layout/process1"/>
    <dgm:cxn modelId="{17A38E25-2EC7-4676-A367-CF4214927D93}" type="presOf" srcId="{7CAAEFFA-58EB-4393-A7E1-913A6072FCD9}" destId="{6A8B044D-0432-45EA-99FF-155BCC878120}" srcOrd="1" destOrd="0" presId="urn:microsoft.com/office/officeart/2005/8/layout/process1"/>
    <dgm:cxn modelId="{0AC9905B-E6DA-473A-9A66-E8FF64052D75}" type="presOf" srcId="{3ED60216-1A21-47B3-9FB1-A3CAC484AB0A}" destId="{C4B93437-8401-4EEB-B5CD-EFA0AF34891F}" srcOrd="0" destOrd="0" presId="urn:microsoft.com/office/officeart/2005/8/layout/process1"/>
    <dgm:cxn modelId="{55917165-61CD-437D-A257-9C9752AFC3C7}" type="presOf" srcId="{7CB8EA07-50D4-494A-9B64-A2CC313DC260}" destId="{52E37929-C678-4E9C-A715-C7DF464EDA78}" srcOrd="0" destOrd="0" presId="urn:microsoft.com/office/officeart/2005/8/layout/process1"/>
    <dgm:cxn modelId="{269F5C67-790C-4486-A903-C504FA992CF7}" type="presOf" srcId="{EC8CB178-9191-4997-9D7D-B7189C38F408}" destId="{D4E9D658-C268-478B-BC0B-3D29364C6505}" srcOrd="0" destOrd="0" presId="urn:microsoft.com/office/officeart/2005/8/layout/process1"/>
    <dgm:cxn modelId="{B331036F-A388-4372-81F6-1B0B31FE3919}" type="presOf" srcId="{FDD95265-3E74-4F78-9D6A-DAD9F38E2E8A}" destId="{05704B9C-37ED-4DB1-9C9B-ACD4B84E1246}" srcOrd="0" destOrd="0" presId="urn:microsoft.com/office/officeart/2005/8/layout/process1"/>
    <dgm:cxn modelId="{CDFA7C58-332A-488A-A489-D7E460E030ED}" type="presOf" srcId="{5E617811-6556-41F6-9DDD-D3AC303043F2}" destId="{DBA34E0E-AE6D-4FB6-8A4E-8F5539BFB783}" srcOrd="0" destOrd="0" presId="urn:microsoft.com/office/officeart/2005/8/layout/process1"/>
    <dgm:cxn modelId="{C291D395-6E69-4E0C-9D7D-A0701ABE7B81}" type="presOf" srcId="{887EE8CB-F7D5-4E33-9040-8C8690311417}" destId="{BBCD3D59-BD83-4014-B0E4-2D78A01158E2}" srcOrd="0" destOrd="0" presId="urn:microsoft.com/office/officeart/2005/8/layout/process1"/>
    <dgm:cxn modelId="{6F3BDCA1-3A78-43B3-83F7-B207198DE0AF}" srcId="{5E617811-6556-41F6-9DDD-D3AC303043F2}" destId="{887EE8CB-F7D5-4E33-9040-8C8690311417}" srcOrd="3" destOrd="0" parTransId="{6CDE9BE6-97D2-413C-9300-4F5C609B5112}" sibTransId="{B5DC7D95-068A-4546-9A22-C5059BF469C1}"/>
    <dgm:cxn modelId="{FA7A17AB-4895-4B9B-AC25-597E187A4AE7}" type="presOf" srcId="{23F3DB33-9868-48A9-A181-3A34D33C3367}" destId="{7F703EC4-6B2A-4F20-B201-1C0495FEDB5B}" srcOrd="1" destOrd="0" presId="urn:microsoft.com/office/officeart/2005/8/layout/process1"/>
    <dgm:cxn modelId="{66DDC4EF-E872-4A4C-BE01-89F21AD19822}" type="presOf" srcId="{3ED60216-1A21-47B3-9FB1-A3CAC484AB0A}" destId="{833B50DD-BD19-40CB-93DE-BC0B05F62680}" srcOrd="1" destOrd="0" presId="urn:microsoft.com/office/officeart/2005/8/layout/process1"/>
    <dgm:cxn modelId="{A5BB04F1-A234-4F16-A6F7-EED6409E936E}" srcId="{5E617811-6556-41F6-9DDD-D3AC303043F2}" destId="{EC8CB178-9191-4997-9D7D-B7189C38F408}" srcOrd="0" destOrd="0" parTransId="{26573D1C-B474-4EEF-97AA-91C9CD7A566E}" sibTransId="{7CAAEFFA-58EB-4393-A7E1-913A6072FCD9}"/>
    <dgm:cxn modelId="{006052F5-D6FF-434A-91A3-5AE31A0BEC6F}" srcId="{5E617811-6556-41F6-9DDD-D3AC303043F2}" destId="{7CB8EA07-50D4-494A-9B64-A2CC313DC260}" srcOrd="2" destOrd="0" parTransId="{905E0796-CFB1-42E0-8DE1-1E8AC8E21CFE}" sibTransId="{3ED60216-1A21-47B3-9FB1-A3CAC484AB0A}"/>
    <dgm:cxn modelId="{5EDA66F6-11F6-4134-A2CE-2E86CF7BA45A}" srcId="{5E617811-6556-41F6-9DDD-D3AC303043F2}" destId="{FDD95265-3E74-4F78-9D6A-DAD9F38E2E8A}" srcOrd="1" destOrd="0" parTransId="{5750B2E8-0FEA-4084-BA34-7626A7CFA2C2}" sibTransId="{23F3DB33-9868-48A9-A181-3A34D33C3367}"/>
    <dgm:cxn modelId="{4DA46EF9-29A4-4F98-B530-DF7AAEC0B419}" type="presOf" srcId="{7CAAEFFA-58EB-4393-A7E1-913A6072FCD9}" destId="{0B8FDD1E-C724-41AE-8E63-D69383721967}" srcOrd="0" destOrd="0" presId="urn:microsoft.com/office/officeart/2005/8/layout/process1"/>
    <dgm:cxn modelId="{91EF2774-B301-479B-809A-5F5EA1DD34D0}" type="presParOf" srcId="{DBA34E0E-AE6D-4FB6-8A4E-8F5539BFB783}" destId="{D4E9D658-C268-478B-BC0B-3D29364C6505}" srcOrd="0" destOrd="0" presId="urn:microsoft.com/office/officeart/2005/8/layout/process1"/>
    <dgm:cxn modelId="{16E77422-309A-48BF-9D0F-331CA4437905}" type="presParOf" srcId="{DBA34E0E-AE6D-4FB6-8A4E-8F5539BFB783}" destId="{0B8FDD1E-C724-41AE-8E63-D69383721967}" srcOrd="1" destOrd="0" presId="urn:microsoft.com/office/officeart/2005/8/layout/process1"/>
    <dgm:cxn modelId="{16E4B54F-3EC2-46F9-8090-A4B001DF1767}" type="presParOf" srcId="{0B8FDD1E-C724-41AE-8E63-D69383721967}" destId="{6A8B044D-0432-45EA-99FF-155BCC878120}" srcOrd="0" destOrd="0" presId="urn:microsoft.com/office/officeart/2005/8/layout/process1"/>
    <dgm:cxn modelId="{7D4FB4BF-0963-440C-AE1F-72363C3EA25A}" type="presParOf" srcId="{DBA34E0E-AE6D-4FB6-8A4E-8F5539BFB783}" destId="{05704B9C-37ED-4DB1-9C9B-ACD4B84E1246}" srcOrd="2" destOrd="0" presId="urn:microsoft.com/office/officeart/2005/8/layout/process1"/>
    <dgm:cxn modelId="{7BB52BBA-0618-4967-ACC0-8688693F5CA4}" type="presParOf" srcId="{DBA34E0E-AE6D-4FB6-8A4E-8F5539BFB783}" destId="{1CB29E85-F11B-47DE-8B29-85B1DECAE743}" srcOrd="3" destOrd="0" presId="urn:microsoft.com/office/officeart/2005/8/layout/process1"/>
    <dgm:cxn modelId="{3123E95F-B1A5-4C22-8B82-579D2104E2A9}" type="presParOf" srcId="{1CB29E85-F11B-47DE-8B29-85B1DECAE743}" destId="{7F703EC4-6B2A-4F20-B201-1C0495FEDB5B}" srcOrd="0" destOrd="0" presId="urn:microsoft.com/office/officeart/2005/8/layout/process1"/>
    <dgm:cxn modelId="{372E3DEF-27C2-4FDB-8362-FB014B008837}" type="presParOf" srcId="{DBA34E0E-AE6D-4FB6-8A4E-8F5539BFB783}" destId="{52E37929-C678-4E9C-A715-C7DF464EDA78}" srcOrd="4" destOrd="0" presId="urn:microsoft.com/office/officeart/2005/8/layout/process1"/>
    <dgm:cxn modelId="{21E1ADC4-2F1E-4F07-B9AB-94A1D7D6AFC0}" type="presParOf" srcId="{DBA34E0E-AE6D-4FB6-8A4E-8F5539BFB783}" destId="{C4B93437-8401-4EEB-B5CD-EFA0AF34891F}" srcOrd="5" destOrd="0" presId="urn:microsoft.com/office/officeart/2005/8/layout/process1"/>
    <dgm:cxn modelId="{BB743A1D-5483-45A1-A8CA-4B0510F13673}" type="presParOf" srcId="{C4B93437-8401-4EEB-B5CD-EFA0AF34891F}" destId="{833B50DD-BD19-40CB-93DE-BC0B05F62680}" srcOrd="0" destOrd="0" presId="urn:microsoft.com/office/officeart/2005/8/layout/process1"/>
    <dgm:cxn modelId="{E54E4FA2-8216-46F0-A607-86D3BD5EC62F}" type="presParOf" srcId="{DBA34E0E-AE6D-4FB6-8A4E-8F5539BFB783}" destId="{BBCD3D59-BD83-4014-B0E4-2D78A01158E2}" srcOrd="6" destOrd="0" presId="urn:microsoft.com/office/officeart/2005/8/layout/process1"/>
  </dgm:cxnLst>
  <dgm:bg>
    <a:effectLst>
      <a:outerShdw blurRad="50800" dist="50800" dir="5400000" sx="99000" sy="99000" algn="ctr" rotWithShape="0">
        <a:srgbClr val="000000">
          <a:alpha val="4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AB6FD-F970-4713-8ECF-28EFADF0D74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D2E18FF-DF50-4D4D-B921-5F244358DC4A}">
      <dgm:prSet phldrT="[Texte]" custT="1"/>
      <dgm:sp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lumMod val="95000"/>
              </a:schemeClr>
            </a:gs>
          </a:gsLst>
          <a:lin ang="16200000" scaled="1"/>
          <a:tileRect/>
        </a:gradFill>
        <a:ln>
          <a:noFill/>
        </a:ln>
        <a:effectLst>
          <a:outerShdw blurRad="266700" dist="50800" dir="5400000" algn="ctr" rotWithShape="0">
            <a:srgbClr val="000000">
              <a:alpha val="65000"/>
            </a:srgbClr>
          </a:outerShdw>
        </a:effectLst>
      </dgm:spPr>
      <dgm:t>
        <a:bodyPr/>
        <a:lstStyle/>
        <a:p>
          <a:r>
            <a:rPr lang="fr-FR" sz="3200" dirty="0">
              <a:solidFill>
                <a:schemeClr val="tx1"/>
              </a:solidFill>
            </a:rPr>
            <a:t>Intervalle de confiance des Taux de défaut projetés</a:t>
          </a:r>
        </a:p>
      </dgm:t>
    </dgm:pt>
    <dgm:pt modelId="{BA679B0C-6D2D-455D-AEC2-9CC04CA00F5A}" type="parTrans" cxnId="{40755878-E57C-4113-9854-B787904788AB}">
      <dgm:prSet/>
      <dgm:spPr/>
      <dgm:t>
        <a:bodyPr/>
        <a:lstStyle/>
        <a:p>
          <a:endParaRPr lang="fr-FR" sz="2000"/>
        </a:p>
      </dgm:t>
    </dgm:pt>
    <dgm:pt modelId="{ED90B9B1-DCE2-470B-870F-D3216A99A576}" type="sibTrans" cxnId="{40755878-E57C-4113-9854-B787904788AB}">
      <dgm:prSet custT="1"/>
      <dgm:spPr>
        <a:solidFill>
          <a:schemeClr val="bg1"/>
        </a:solidFill>
        <a:effectLst>
          <a:outerShdw blurRad="266700" dist="50800" dir="5400000" algn="ctr" rotWithShape="0">
            <a:srgbClr val="000000">
              <a:alpha val="65000"/>
            </a:srgbClr>
          </a:outerShdw>
        </a:effectLst>
      </dgm:spPr>
      <dgm:t>
        <a:bodyPr/>
        <a:lstStyle/>
        <a:p>
          <a:endParaRPr lang="fr-FR" sz="2400"/>
        </a:p>
      </dgm:t>
    </dgm:pt>
    <dgm:pt modelId="{F29CC1EF-1579-4C3E-83BE-C10079B08E95}">
      <dgm:prSet phldrT="[Texte]" custT="1"/>
      <dgm:sp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lumMod val="95000"/>
              </a:schemeClr>
            </a:gs>
          </a:gsLst>
          <a:lin ang="16200000" scaled="1"/>
          <a:tileRect/>
        </a:gradFill>
        <a:ln>
          <a:noFill/>
        </a:ln>
        <a:effectLst>
          <a:outerShdw blurRad="266700" dist="50800" dir="5400000" algn="ctr" rotWithShape="0">
            <a:srgbClr val="000000">
              <a:alpha val="65000"/>
            </a:srgbClr>
          </a:outerShdw>
        </a:effectLst>
      </dgm:spPr>
      <dgm:t>
        <a:bodyPr/>
        <a:lstStyle/>
        <a:p>
          <a:r>
            <a:rPr lang="fr-FR" sz="3200" dirty="0">
              <a:solidFill>
                <a:schemeClr val="tx1"/>
              </a:solidFill>
            </a:rPr>
            <a:t>Intervalle de confiance des Z projetés</a:t>
          </a:r>
        </a:p>
      </dgm:t>
    </dgm:pt>
    <dgm:pt modelId="{03573F20-1BE4-48EB-BBD6-CC67CDB24008}" type="parTrans" cxnId="{C2327C58-F09F-4694-9B8F-725A6A576C1D}">
      <dgm:prSet/>
      <dgm:spPr/>
      <dgm:t>
        <a:bodyPr/>
        <a:lstStyle/>
        <a:p>
          <a:endParaRPr lang="fr-FR" sz="2000"/>
        </a:p>
      </dgm:t>
    </dgm:pt>
    <dgm:pt modelId="{36B46867-A909-40DB-B6A9-26EBCC29D422}" type="sibTrans" cxnId="{C2327C58-F09F-4694-9B8F-725A6A576C1D}">
      <dgm:prSet custT="1"/>
      <dgm:spPr>
        <a:solidFill>
          <a:schemeClr val="bg1"/>
        </a:solidFill>
        <a:effectLst>
          <a:outerShdw blurRad="266700" dist="50800" dir="5400000" algn="ctr" rotWithShape="0">
            <a:srgbClr val="000000">
              <a:alpha val="65000"/>
            </a:srgbClr>
          </a:outerShdw>
        </a:effectLst>
      </dgm:spPr>
      <dgm:t>
        <a:bodyPr/>
        <a:lstStyle/>
        <a:p>
          <a:endParaRPr lang="fr-FR" sz="2400"/>
        </a:p>
      </dgm:t>
    </dgm:pt>
    <dgm:pt modelId="{A22EB0BE-7350-4111-B7D1-952F0A606D28}">
      <dgm:prSet phldrT="[Texte]" custT="1"/>
      <dgm:sp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lumMod val="95000"/>
              </a:schemeClr>
            </a:gs>
          </a:gsLst>
          <a:lin ang="16200000" scaled="1"/>
          <a:tileRect/>
        </a:gradFill>
        <a:ln>
          <a:noFill/>
        </a:ln>
        <a:effectLst>
          <a:outerShdw blurRad="266700" dist="50800" dir="5400000" algn="ctr" rotWithShape="0">
            <a:srgbClr val="000000">
              <a:alpha val="65000"/>
            </a:srgbClr>
          </a:outerShdw>
        </a:effectLst>
      </dgm:spPr>
      <dgm:t>
        <a:bodyPr/>
        <a:lstStyle/>
        <a:p>
          <a:r>
            <a:rPr lang="fr-FR" sz="3200" dirty="0">
              <a:solidFill>
                <a:schemeClr val="tx1"/>
              </a:solidFill>
            </a:rPr>
            <a:t>Intervalle de confiance des matrices de projection</a:t>
          </a:r>
        </a:p>
      </dgm:t>
    </dgm:pt>
    <dgm:pt modelId="{B13AA9A0-CADE-455C-901B-CE88F8FDF799}" type="parTrans" cxnId="{EB7CFB27-99AD-4CA0-AACD-8EBE3B21841A}">
      <dgm:prSet/>
      <dgm:spPr/>
      <dgm:t>
        <a:bodyPr/>
        <a:lstStyle/>
        <a:p>
          <a:endParaRPr lang="fr-FR" sz="2000"/>
        </a:p>
      </dgm:t>
    </dgm:pt>
    <dgm:pt modelId="{C96AB50E-EDEA-4427-9CFA-A78F82BFA549}" type="sibTrans" cxnId="{EB7CFB27-99AD-4CA0-AACD-8EBE3B21841A}">
      <dgm:prSet/>
      <dgm:spPr/>
      <dgm:t>
        <a:bodyPr/>
        <a:lstStyle/>
        <a:p>
          <a:endParaRPr lang="fr-FR" sz="2000"/>
        </a:p>
      </dgm:t>
    </dgm:pt>
    <dgm:pt modelId="{C6E7C631-0A2B-4953-A860-4675B16F9970}" type="pres">
      <dgm:prSet presAssocID="{3C0AB6FD-F970-4713-8ECF-28EFADF0D745}" presName="Name0" presStyleCnt="0">
        <dgm:presLayoutVars>
          <dgm:dir/>
          <dgm:resizeHandles val="exact"/>
        </dgm:presLayoutVars>
      </dgm:prSet>
      <dgm:spPr/>
    </dgm:pt>
    <dgm:pt modelId="{65CDDC47-63A9-4214-BEED-4819FF84FB0C}" type="pres">
      <dgm:prSet presAssocID="{4D2E18FF-DF50-4D4D-B921-5F244358DC4A}" presName="node" presStyleLbl="node1" presStyleIdx="0" presStyleCnt="3" custLinFactNeighborY="-567">
        <dgm:presLayoutVars>
          <dgm:bulletEnabled val="1"/>
        </dgm:presLayoutVars>
      </dgm:prSet>
      <dgm:spPr/>
    </dgm:pt>
    <dgm:pt modelId="{9DD4B466-5D0A-45C2-9243-1522F784A1C9}" type="pres">
      <dgm:prSet presAssocID="{ED90B9B1-DCE2-470B-870F-D3216A99A576}" presName="sibTrans" presStyleLbl="sibTrans2D1" presStyleIdx="0" presStyleCnt="2"/>
      <dgm:spPr/>
    </dgm:pt>
    <dgm:pt modelId="{F99C6967-DAD2-457D-A107-E847DB59F3C9}" type="pres">
      <dgm:prSet presAssocID="{ED90B9B1-DCE2-470B-870F-D3216A99A576}" presName="connectorText" presStyleLbl="sibTrans2D1" presStyleIdx="0" presStyleCnt="2"/>
      <dgm:spPr/>
    </dgm:pt>
    <dgm:pt modelId="{0307863E-F370-4644-9814-09B0DABFCDD8}" type="pres">
      <dgm:prSet presAssocID="{F29CC1EF-1579-4C3E-83BE-C10079B08E95}" presName="node" presStyleLbl="node1" presStyleIdx="1" presStyleCnt="3">
        <dgm:presLayoutVars>
          <dgm:bulletEnabled val="1"/>
        </dgm:presLayoutVars>
      </dgm:prSet>
      <dgm:spPr/>
    </dgm:pt>
    <dgm:pt modelId="{6E8AE878-8083-42FE-9119-2A595540C61A}" type="pres">
      <dgm:prSet presAssocID="{36B46867-A909-40DB-B6A9-26EBCC29D422}" presName="sibTrans" presStyleLbl="sibTrans2D1" presStyleIdx="1" presStyleCnt="2"/>
      <dgm:spPr/>
    </dgm:pt>
    <dgm:pt modelId="{924A38FF-4DC6-4BCD-BFB9-1D554E550E7F}" type="pres">
      <dgm:prSet presAssocID="{36B46867-A909-40DB-B6A9-26EBCC29D422}" presName="connectorText" presStyleLbl="sibTrans2D1" presStyleIdx="1" presStyleCnt="2"/>
      <dgm:spPr/>
    </dgm:pt>
    <dgm:pt modelId="{0ED9E6E3-BBC1-4DEC-8EFA-077645684CBE}" type="pres">
      <dgm:prSet presAssocID="{A22EB0BE-7350-4111-B7D1-952F0A606D28}" presName="node" presStyleLbl="node1" presStyleIdx="2" presStyleCnt="3">
        <dgm:presLayoutVars>
          <dgm:bulletEnabled val="1"/>
        </dgm:presLayoutVars>
      </dgm:prSet>
      <dgm:spPr/>
    </dgm:pt>
  </dgm:ptLst>
  <dgm:cxnLst>
    <dgm:cxn modelId="{EB7CFB27-99AD-4CA0-AACD-8EBE3B21841A}" srcId="{3C0AB6FD-F970-4713-8ECF-28EFADF0D745}" destId="{A22EB0BE-7350-4111-B7D1-952F0A606D28}" srcOrd="2" destOrd="0" parTransId="{B13AA9A0-CADE-455C-901B-CE88F8FDF799}" sibTransId="{C96AB50E-EDEA-4427-9CFA-A78F82BFA549}"/>
    <dgm:cxn modelId="{9BB9CD38-57E5-4107-90A7-A5BF9F84E147}" type="presOf" srcId="{36B46867-A909-40DB-B6A9-26EBCC29D422}" destId="{924A38FF-4DC6-4BCD-BFB9-1D554E550E7F}" srcOrd="1" destOrd="0" presId="urn:microsoft.com/office/officeart/2005/8/layout/process1"/>
    <dgm:cxn modelId="{DE7C0773-F8D4-4814-BB12-019B8D3878EA}" type="presOf" srcId="{4D2E18FF-DF50-4D4D-B921-5F244358DC4A}" destId="{65CDDC47-63A9-4214-BEED-4819FF84FB0C}" srcOrd="0" destOrd="0" presId="urn:microsoft.com/office/officeart/2005/8/layout/process1"/>
    <dgm:cxn modelId="{40755878-E57C-4113-9854-B787904788AB}" srcId="{3C0AB6FD-F970-4713-8ECF-28EFADF0D745}" destId="{4D2E18FF-DF50-4D4D-B921-5F244358DC4A}" srcOrd="0" destOrd="0" parTransId="{BA679B0C-6D2D-455D-AEC2-9CC04CA00F5A}" sibTransId="{ED90B9B1-DCE2-470B-870F-D3216A99A576}"/>
    <dgm:cxn modelId="{C2327C58-F09F-4694-9B8F-725A6A576C1D}" srcId="{3C0AB6FD-F970-4713-8ECF-28EFADF0D745}" destId="{F29CC1EF-1579-4C3E-83BE-C10079B08E95}" srcOrd="1" destOrd="0" parTransId="{03573F20-1BE4-48EB-BBD6-CC67CDB24008}" sibTransId="{36B46867-A909-40DB-B6A9-26EBCC29D422}"/>
    <dgm:cxn modelId="{2A532999-75CC-49CE-A974-ADEB71DC8B7B}" type="presOf" srcId="{36B46867-A909-40DB-B6A9-26EBCC29D422}" destId="{6E8AE878-8083-42FE-9119-2A595540C61A}" srcOrd="0" destOrd="0" presId="urn:microsoft.com/office/officeart/2005/8/layout/process1"/>
    <dgm:cxn modelId="{14733DAE-2ECA-4E89-814C-F317C19EA677}" type="presOf" srcId="{A22EB0BE-7350-4111-B7D1-952F0A606D28}" destId="{0ED9E6E3-BBC1-4DEC-8EFA-077645684CBE}" srcOrd="0" destOrd="0" presId="urn:microsoft.com/office/officeart/2005/8/layout/process1"/>
    <dgm:cxn modelId="{5CB312CA-33C5-44D0-84A5-33CD23A630F4}" type="presOf" srcId="{ED90B9B1-DCE2-470B-870F-D3216A99A576}" destId="{9DD4B466-5D0A-45C2-9243-1522F784A1C9}" srcOrd="0" destOrd="0" presId="urn:microsoft.com/office/officeart/2005/8/layout/process1"/>
    <dgm:cxn modelId="{DCAE10D5-59DA-4E30-878B-7218E1E21136}" type="presOf" srcId="{F29CC1EF-1579-4C3E-83BE-C10079B08E95}" destId="{0307863E-F370-4644-9814-09B0DABFCDD8}" srcOrd="0" destOrd="0" presId="urn:microsoft.com/office/officeart/2005/8/layout/process1"/>
    <dgm:cxn modelId="{2A4858E6-C95E-48D1-A94D-8DA02EC80C36}" type="presOf" srcId="{3C0AB6FD-F970-4713-8ECF-28EFADF0D745}" destId="{C6E7C631-0A2B-4953-A860-4675B16F9970}" srcOrd="0" destOrd="0" presId="urn:microsoft.com/office/officeart/2005/8/layout/process1"/>
    <dgm:cxn modelId="{ED20E5E7-8F07-4130-9C30-7A46B53B6480}" type="presOf" srcId="{ED90B9B1-DCE2-470B-870F-D3216A99A576}" destId="{F99C6967-DAD2-457D-A107-E847DB59F3C9}" srcOrd="1" destOrd="0" presId="urn:microsoft.com/office/officeart/2005/8/layout/process1"/>
    <dgm:cxn modelId="{72D15044-3EF0-4E45-95B4-BF29C3DDC76A}" type="presParOf" srcId="{C6E7C631-0A2B-4953-A860-4675B16F9970}" destId="{65CDDC47-63A9-4214-BEED-4819FF84FB0C}" srcOrd="0" destOrd="0" presId="urn:microsoft.com/office/officeart/2005/8/layout/process1"/>
    <dgm:cxn modelId="{20C9B2E7-59AC-41A8-BD80-A2FA0E0B9E5C}" type="presParOf" srcId="{C6E7C631-0A2B-4953-A860-4675B16F9970}" destId="{9DD4B466-5D0A-45C2-9243-1522F784A1C9}" srcOrd="1" destOrd="0" presId="urn:microsoft.com/office/officeart/2005/8/layout/process1"/>
    <dgm:cxn modelId="{6DE42C88-141E-4E2E-B3C8-DE87282A392C}" type="presParOf" srcId="{9DD4B466-5D0A-45C2-9243-1522F784A1C9}" destId="{F99C6967-DAD2-457D-A107-E847DB59F3C9}" srcOrd="0" destOrd="0" presId="urn:microsoft.com/office/officeart/2005/8/layout/process1"/>
    <dgm:cxn modelId="{2C03E0C8-EC52-4D0E-AFE5-2737C39111CB}" type="presParOf" srcId="{C6E7C631-0A2B-4953-A860-4675B16F9970}" destId="{0307863E-F370-4644-9814-09B0DABFCDD8}" srcOrd="2" destOrd="0" presId="urn:microsoft.com/office/officeart/2005/8/layout/process1"/>
    <dgm:cxn modelId="{B67667A1-630F-41D8-AC99-069129A73505}" type="presParOf" srcId="{C6E7C631-0A2B-4953-A860-4675B16F9970}" destId="{6E8AE878-8083-42FE-9119-2A595540C61A}" srcOrd="3" destOrd="0" presId="urn:microsoft.com/office/officeart/2005/8/layout/process1"/>
    <dgm:cxn modelId="{1A514D6E-073E-47F1-87D7-8C4B1B4A8798}" type="presParOf" srcId="{6E8AE878-8083-42FE-9119-2A595540C61A}" destId="{924A38FF-4DC6-4BCD-BFB9-1D554E550E7F}" srcOrd="0" destOrd="0" presId="urn:microsoft.com/office/officeart/2005/8/layout/process1"/>
    <dgm:cxn modelId="{D8A7B23F-0C53-4E68-9625-0E2FC2F32561}" type="presParOf" srcId="{C6E7C631-0A2B-4953-A860-4675B16F9970}" destId="{0ED9E6E3-BBC1-4DEC-8EFA-077645684CBE}" srcOrd="4" destOrd="0" presId="urn:microsoft.com/office/officeart/2005/8/layout/process1"/>
  </dgm:cxnLst>
  <dgm:bg>
    <a:effectLst>
      <a:outerShdw blurRad="279400" dist="50800" dir="5400000" sx="200000" sy="2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959F7-FC91-454D-9962-5F166374AD93}">
      <dsp:nvSpPr>
        <dsp:cNvPr id="0" name=""/>
        <dsp:cNvSpPr/>
      </dsp:nvSpPr>
      <dsp:spPr>
        <a:xfrm>
          <a:off x="2679" y="2161344"/>
          <a:ext cx="3319701" cy="103296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286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Création du scénario</a:t>
          </a:r>
        </a:p>
      </dsp:txBody>
      <dsp:txXfrm>
        <a:off x="519160" y="2161344"/>
        <a:ext cx="2286740" cy="1032961"/>
      </dsp:txXfrm>
    </dsp:sp>
    <dsp:sp modelId="{A76A3AB6-B72B-49F5-94ED-B1A5B077B04A}">
      <dsp:nvSpPr>
        <dsp:cNvPr id="0" name=""/>
        <dsp:cNvSpPr/>
      </dsp:nvSpPr>
      <dsp:spPr>
        <a:xfrm>
          <a:off x="3043133" y="2119328"/>
          <a:ext cx="2792481" cy="111699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286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Chiffrage du scénario</a:t>
          </a:r>
        </a:p>
      </dsp:txBody>
      <dsp:txXfrm>
        <a:off x="3601629" y="2119328"/>
        <a:ext cx="1675489" cy="1116992"/>
      </dsp:txXfrm>
    </dsp:sp>
    <dsp:sp modelId="{DB38175B-401F-49AE-80CF-043A71CB0553}">
      <dsp:nvSpPr>
        <dsp:cNvPr id="0" name=""/>
        <dsp:cNvSpPr/>
      </dsp:nvSpPr>
      <dsp:spPr>
        <a:xfrm>
          <a:off x="5556367" y="2119328"/>
          <a:ext cx="3379572" cy="111699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286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Analyse d’impact par les banques</a:t>
          </a:r>
        </a:p>
      </dsp:txBody>
      <dsp:txXfrm>
        <a:off x="6114863" y="2119328"/>
        <a:ext cx="2262580" cy="1116992"/>
      </dsp:txXfrm>
    </dsp:sp>
    <dsp:sp modelId="{39E51042-0B8B-4F30-9F0C-C1909734D590}">
      <dsp:nvSpPr>
        <dsp:cNvPr id="0" name=""/>
        <dsp:cNvSpPr/>
      </dsp:nvSpPr>
      <dsp:spPr>
        <a:xfrm>
          <a:off x="8656691" y="2119328"/>
          <a:ext cx="3255837" cy="111699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286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Résultats contrôlés par les superviseurs</a:t>
          </a:r>
        </a:p>
      </dsp:txBody>
      <dsp:txXfrm>
        <a:off x="9215187" y="2119328"/>
        <a:ext cx="2138845" cy="1116992"/>
      </dsp:txXfrm>
    </dsp:sp>
    <dsp:sp modelId="{2522B0DE-7435-4209-BEE4-08F0B55D4FA7}">
      <dsp:nvSpPr>
        <dsp:cNvPr id="0" name=""/>
        <dsp:cNvSpPr/>
      </dsp:nvSpPr>
      <dsp:spPr>
        <a:xfrm>
          <a:off x="11633281" y="2119328"/>
          <a:ext cx="3493673" cy="111699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286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Plan de recapitalisation nécessaire</a:t>
          </a:r>
        </a:p>
      </dsp:txBody>
      <dsp:txXfrm>
        <a:off x="12191777" y="2119328"/>
        <a:ext cx="2376681" cy="1116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9D658-C268-478B-BC0B-3D29364C6505}">
      <dsp:nvSpPr>
        <dsp:cNvPr id="0" name=""/>
        <dsp:cNvSpPr/>
      </dsp:nvSpPr>
      <dsp:spPr>
        <a:xfrm>
          <a:off x="4014" y="3715632"/>
          <a:ext cx="1755420" cy="194193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46100" dist="50800" dir="5400000" algn="ctr" rotWithShape="0">
            <a:srgbClr val="000000">
              <a:alpha val="41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Calcul de la TTC cumulée à partir de la base de données fournie</a:t>
          </a:r>
        </a:p>
      </dsp:txBody>
      <dsp:txXfrm>
        <a:off x="55428" y="3767046"/>
        <a:ext cx="1652592" cy="1839106"/>
      </dsp:txXfrm>
    </dsp:sp>
    <dsp:sp modelId="{0B8FDD1E-C724-41AE-8E63-D69383721967}">
      <dsp:nvSpPr>
        <dsp:cNvPr id="0" name=""/>
        <dsp:cNvSpPr/>
      </dsp:nvSpPr>
      <dsp:spPr>
        <a:xfrm>
          <a:off x="1934977" y="4468927"/>
          <a:ext cx="372149" cy="4353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46100" dist="50800" dir="5400000" algn="ctr" rotWithShape="0">
            <a:srgbClr val="000000">
              <a:alpha val="41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kern="1200"/>
        </a:p>
      </dsp:txBody>
      <dsp:txXfrm>
        <a:off x="1934977" y="4555996"/>
        <a:ext cx="260504" cy="261206"/>
      </dsp:txXfrm>
    </dsp:sp>
    <dsp:sp modelId="{05704B9C-37ED-4DB1-9C9B-ACD4B84E1246}">
      <dsp:nvSpPr>
        <dsp:cNvPr id="0" name=""/>
        <dsp:cNvSpPr/>
      </dsp:nvSpPr>
      <dsp:spPr>
        <a:xfrm>
          <a:off x="2461604" y="3715632"/>
          <a:ext cx="1755420" cy="194193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46100" dist="50800" dir="5400000" algn="ctr" rotWithShape="0">
            <a:srgbClr val="000000">
              <a:alpha val="41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Projection à l’aide de la TTC cumulée</a:t>
          </a:r>
        </a:p>
      </dsp:txBody>
      <dsp:txXfrm>
        <a:off x="2513018" y="3767046"/>
        <a:ext cx="1652592" cy="1839106"/>
      </dsp:txXfrm>
    </dsp:sp>
    <dsp:sp modelId="{1CB29E85-F11B-47DE-8B29-85B1DECAE743}">
      <dsp:nvSpPr>
        <dsp:cNvPr id="0" name=""/>
        <dsp:cNvSpPr/>
      </dsp:nvSpPr>
      <dsp:spPr>
        <a:xfrm>
          <a:off x="4392566" y="4468927"/>
          <a:ext cx="372149" cy="4353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77219"/>
            <a:satOff val="-4428"/>
            <a:lumOff val="21188"/>
            <a:alphaOff val="0"/>
          </a:schemeClr>
        </a:solidFill>
        <a:ln>
          <a:noFill/>
        </a:ln>
        <a:effectLst>
          <a:outerShdw blurRad="546100" dist="50800" dir="5400000" algn="ctr" rotWithShape="0">
            <a:srgbClr val="000000">
              <a:alpha val="41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kern="1200"/>
        </a:p>
      </dsp:txBody>
      <dsp:txXfrm>
        <a:off x="4392566" y="4555996"/>
        <a:ext cx="260504" cy="261206"/>
      </dsp:txXfrm>
    </dsp:sp>
    <dsp:sp modelId="{52E37929-C678-4E9C-A715-C7DF464EDA78}">
      <dsp:nvSpPr>
        <dsp:cNvPr id="0" name=""/>
        <dsp:cNvSpPr/>
      </dsp:nvSpPr>
      <dsp:spPr>
        <a:xfrm>
          <a:off x="4919193" y="3715632"/>
          <a:ext cx="1755420" cy="1941934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46100" dist="50800" dir="5400000" algn="ctr" rotWithShape="0">
            <a:srgbClr val="000000">
              <a:alpha val="41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Obtention d’une PIT cumulée par scénario et par année</a:t>
          </a:r>
        </a:p>
      </dsp:txBody>
      <dsp:txXfrm>
        <a:off x="4970607" y="3767046"/>
        <a:ext cx="1652592" cy="1839106"/>
      </dsp:txXfrm>
    </dsp:sp>
    <dsp:sp modelId="{C4B93437-8401-4EEB-B5CD-EFA0AF34891F}">
      <dsp:nvSpPr>
        <dsp:cNvPr id="0" name=""/>
        <dsp:cNvSpPr/>
      </dsp:nvSpPr>
      <dsp:spPr>
        <a:xfrm>
          <a:off x="6850156" y="4468927"/>
          <a:ext cx="372149" cy="4353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77219"/>
            <a:satOff val="-4428"/>
            <a:lumOff val="21188"/>
            <a:alphaOff val="0"/>
          </a:schemeClr>
        </a:solidFill>
        <a:ln>
          <a:noFill/>
        </a:ln>
        <a:effectLst>
          <a:outerShdw blurRad="546100" dist="50800" dir="5400000" algn="ctr" rotWithShape="0">
            <a:srgbClr val="000000">
              <a:alpha val="41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kern="1200"/>
        </a:p>
      </dsp:txBody>
      <dsp:txXfrm>
        <a:off x="6850156" y="4555996"/>
        <a:ext cx="260504" cy="261206"/>
      </dsp:txXfrm>
    </dsp:sp>
    <dsp:sp modelId="{BBCD3D59-BD83-4014-B0E4-2D78A01158E2}">
      <dsp:nvSpPr>
        <dsp:cNvPr id="0" name=""/>
        <dsp:cNvSpPr/>
      </dsp:nvSpPr>
      <dsp:spPr>
        <a:xfrm>
          <a:off x="7376782" y="3715632"/>
          <a:ext cx="1755420" cy="194193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46100" dist="50800" dir="5400000" algn="ctr" rotWithShape="0">
            <a:srgbClr val="000000">
              <a:alpha val="41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Calcul d’une PIT non cumulée par année et par scénario</a:t>
          </a:r>
        </a:p>
      </dsp:txBody>
      <dsp:txXfrm>
        <a:off x="7428196" y="3767046"/>
        <a:ext cx="1652592" cy="1839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DDC47-63A9-4214-BEED-4819FF84FB0C}">
      <dsp:nvSpPr>
        <dsp:cNvPr id="0" name=""/>
        <dsp:cNvSpPr/>
      </dsp:nvSpPr>
      <dsp:spPr>
        <a:xfrm>
          <a:off x="10442" y="2567062"/>
          <a:ext cx="3121167" cy="222383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lumMod val="95000"/>
              </a:schemeClr>
            </a:gs>
          </a:gsLst>
          <a:lin ang="16200000" scaled="1"/>
          <a:tileRect/>
        </a:gradFill>
        <a:ln w="25400" cap="flat" cmpd="sng" algn="ctr">
          <a:noFill/>
          <a:prstDash val="solid"/>
        </a:ln>
        <a:effectLst>
          <a:outerShdw blurRad="266700" dist="50800" dir="5400000" algn="ctr" rotWithShape="0">
            <a:srgbClr val="000000">
              <a:alpha val="6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tx1"/>
              </a:solidFill>
            </a:rPr>
            <a:t>Intervalle de confiance des Taux de défaut projetés</a:t>
          </a:r>
        </a:p>
      </dsp:txBody>
      <dsp:txXfrm>
        <a:off x="75576" y="2632196"/>
        <a:ext cx="2990899" cy="2093563"/>
      </dsp:txXfrm>
    </dsp:sp>
    <dsp:sp modelId="{9DD4B466-5D0A-45C2-9243-1522F784A1C9}">
      <dsp:nvSpPr>
        <dsp:cNvPr id="0" name=""/>
        <dsp:cNvSpPr/>
      </dsp:nvSpPr>
      <dsp:spPr>
        <a:xfrm rot="9920">
          <a:off x="3443724" y="3298312"/>
          <a:ext cx="661690" cy="77404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outerShdw blurRad="266700" dist="50800" dir="5400000" algn="ctr" rotWithShape="0">
            <a:srgbClr val="000000">
              <a:alpha val="6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/>
        </a:p>
      </dsp:txBody>
      <dsp:txXfrm>
        <a:off x="3443724" y="3452836"/>
        <a:ext cx="463183" cy="464429"/>
      </dsp:txXfrm>
    </dsp:sp>
    <dsp:sp modelId="{0307863E-F370-4644-9814-09B0DABFCDD8}">
      <dsp:nvSpPr>
        <dsp:cNvPr id="0" name=""/>
        <dsp:cNvSpPr/>
      </dsp:nvSpPr>
      <dsp:spPr>
        <a:xfrm>
          <a:off x="4380076" y="2579671"/>
          <a:ext cx="3121167" cy="222383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lumMod val="95000"/>
              </a:schemeClr>
            </a:gs>
          </a:gsLst>
          <a:lin ang="16200000" scaled="1"/>
          <a:tileRect/>
        </a:gradFill>
        <a:ln w="25400" cap="flat" cmpd="sng" algn="ctr">
          <a:noFill/>
          <a:prstDash val="solid"/>
        </a:ln>
        <a:effectLst>
          <a:outerShdw blurRad="266700" dist="50800" dir="5400000" algn="ctr" rotWithShape="0">
            <a:srgbClr val="000000">
              <a:alpha val="6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tx1"/>
              </a:solidFill>
            </a:rPr>
            <a:t>Intervalle de confiance des Z projetés</a:t>
          </a:r>
        </a:p>
      </dsp:txBody>
      <dsp:txXfrm>
        <a:off x="4445210" y="2644805"/>
        <a:ext cx="2990899" cy="2093563"/>
      </dsp:txXfrm>
    </dsp:sp>
    <dsp:sp modelId="{6E8AE878-8083-42FE-9119-2A595540C61A}">
      <dsp:nvSpPr>
        <dsp:cNvPr id="0" name=""/>
        <dsp:cNvSpPr/>
      </dsp:nvSpPr>
      <dsp:spPr>
        <a:xfrm>
          <a:off x="7813360" y="3304562"/>
          <a:ext cx="661687" cy="77404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outerShdw blurRad="266700" dist="50800" dir="5400000" algn="ctr" rotWithShape="0">
            <a:srgbClr val="000000">
              <a:alpha val="6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/>
        </a:p>
      </dsp:txBody>
      <dsp:txXfrm>
        <a:off x="7813360" y="3459372"/>
        <a:ext cx="463181" cy="464429"/>
      </dsp:txXfrm>
    </dsp:sp>
    <dsp:sp modelId="{0ED9E6E3-BBC1-4DEC-8EFA-077645684CBE}">
      <dsp:nvSpPr>
        <dsp:cNvPr id="0" name=""/>
        <dsp:cNvSpPr/>
      </dsp:nvSpPr>
      <dsp:spPr>
        <a:xfrm>
          <a:off x="8749710" y="2579671"/>
          <a:ext cx="3121167" cy="222383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lumMod val="95000"/>
              </a:schemeClr>
            </a:gs>
          </a:gsLst>
          <a:lin ang="16200000" scaled="1"/>
          <a:tileRect/>
        </a:gradFill>
        <a:ln w="25400" cap="flat" cmpd="sng" algn="ctr">
          <a:noFill/>
          <a:prstDash val="solid"/>
        </a:ln>
        <a:effectLst>
          <a:outerShdw blurRad="266700" dist="50800" dir="5400000" algn="ctr" rotWithShape="0">
            <a:srgbClr val="000000">
              <a:alpha val="6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tx1"/>
              </a:solidFill>
            </a:rPr>
            <a:t>Intervalle de confiance des matrices de projection</a:t>
          </a:r>
        </a:p>
      </dsp:txBody>
      <dsp:txXfrm>
        <a:off x="8814844" y="2644805"/>
        <a:ext cx="2990899" cy="2093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0.92776</cdr:x>
      <cdr:y>0.69714</cdr:y>
    </cdr:from>
    <cdr:to>
      <cdr:x>0.98714</cdr:x>
      <cdr:y>0.76865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8929750" y="2786082"/>
          <a:ext cx="571504" cy="28575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6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fr-FR"/>
        </a:p>
      </cdr:txBody>
    </cdr:sp>
  </cdr:relSizeAnchor>
  <cdr:relSizeAnchor xmlns:cdr="http://schemas.openxmlformats.org/drawingml/2006/chartDrawing">
    <cdr:from>
      <cdr:x>0.92776</cdr:x>
      <cdr:y>0.71502</cdr:y>
    </cdr:from>
    <cdr:to>
      <cdr:x>0.99208</cdr:x>
      <cdr:y>0.7603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1CE22661-F458-4CF5-8B64-E79E32B1DA6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8929750" y="2857520"/>
          <a:ext cx="619048" cy="180952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0.39394</cdr:x>
      <cdr:y>0.59716</cdr:y>
    </cdr:from>
    <cdr:to>
      <cdr:x>0.62251</cdr:x>
      <cdr:y>0.85415</cdr:y>
    </cdr:to>
    <cdr:sp macro="" textlink="">
      <cdr:nvSpPr>
        <cdr:cNvPr id="4" name="ZoneTexte 3">
          <a:extLst xmlns:a="http://schemas.openxmlformats.org/drawingml/2006/main">
            <a:ext uri="{FF2B5EF4-FFF2-40B4-BE49-F238E27FC236}">
              <a16:creationId xmlns:a16="http://schemas.microsoft.com/office/drawing/2014/main" id="{BFF48205-CF04-40FD-A26B-FFB2FA887CDC}"/>
            </a:ext>
          </a:extLst>
        </cdr:cNvPr>
        <cdr:cNvSpPr txBox="1"/>
      </cdr:nvSpPr>
      <cdr:spPr>
        <a:xfrm xmlns:a="http://schemas.openxmlformats.org/drawingml/2006/main">
          <a:off x="6934178" y="5083079"/>
          <a:ext cx="4023344" cy="21874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fr-FR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9B580-8B12-4C7A-BB92-6F1D04951437}" type="datetimeFigureOut">
              <a:rPr lang="fr-FR" smtClean="0"/>
              <a:pPr/>
              <a:t>14/12/2021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79388-A990-4932-B113-6349DE7C7EB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085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9388-A990-4932-B113-6349DE7C7EB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0866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6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hare.streamlit.io/aadmberrada/drimgame_2021/DrimGame.py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e.streamlit.io/aadmberrada/drimgame_2021/DrimGame.py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7A0A15-F559-42B6-9070-6DEADDFE4ACC}"/>
              </a:ext>
            </a:extLst>
          </p:cNvPr>
          <p:cNvSpPr/>
          <p:nvPr/>
        </p:nvSpPr>
        <p:spPr>
          <a:xfrm>
            <a:off x="-12492" y="0"/>
            <a:ext cx="9296400" cy="10287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969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950B3-80A7-4572-8F85-188269EB37F5}"/>
              </a:ext>
            </a:extLst>
          </p:cNvPr>
          <p:cNvSpPr txBox="1"/>
          <p:nvPr/>
        </p:nvSpPr>
        <p:spPr>
          <a:xfrm>
            <a:off x="10058400" y="923137"/>
            <a:ext cx="7467600" cy="2862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spc="-148" dirty="0" err="1">
                <a:latin typeface="Maven Pro Bold"/>
              </a:rPr>
              <a:t>DRiM</a:t>
            </a:r>
            <a:r>
              <a:rPr lang="en-US" sz="5400" b="1" spc="-148" dirty="0">
                <a:latin typeface="Maven Pro Bold"/>
              </a:rPr>
              <a:t> GAME 2021</a:t>
            </a:r>
          </a:p>
          <a:p>
            <a:r>
              <a:rPr lang="fr-FR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Projection des matrices de migration dans le cadre des stress tests </a:t>
            </a:r>
            <a:endParaRPr lang="en-US" sz="4400" spc="-148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40826-81D6-4AAF-ACE4-B4E30FD0C6E2}"/>
              </a:ext>
            </a:extLst>
          </p:cNvPr>
          <p:cNvSpPr txBox="1"/>
          <p:nvPr/>
        </p:nvSpPr>
        <p:spPr>
          <a:xfrm>
            <a:off x="10668000" y="8057827"/>
            <a:ext cx="14020800" cy="82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1"/>
              </a:lnSpc>
            </a:pPr>
            <a:r>
              <a:rPr lang="en-US" sz="2124" spc="133" dirty="0" err="1">
                <a:latin typeface="Maven Pro Regular"/>
              </a:rPr>
              <a:t>Abdoul</a:t>
            </a:r>
            <a:r>
              <a:rPr lang="en-US" sz="2124" spc="133" dirty="0">
                <a:latin typeface="Maven Pro Regular"/>
              </a:rPr>
              <a:t> Aziz BERRADA - Morgane CAILLOSSE </a:t>
            </a:r>
          </a:p>
          <a:p>
            <a:pPr>
              <a:lnSpc>
                <a:spcPts val="3421"/>
              </a:lnSpc>
            </a:pPr>
            <a:r>
              <a:rPr lang="en-US" sz="2124" spc="133" dirty="0">
                <a:latin typeface="Maven Pro Regular"/>
              </a:rPr>
              <a:t>	   Hugo HAMON - Amira SLIMENE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D1391002-D1A7-4C09-9D01-126940950E3C}"/>
              </a:ext>
            </a:extLst>
          </p:cNvPr>
          <p:cNvSpPr/>
          <p:nvPr/>
        </p:nvSpPr>
        <p:spPr>
          <a:xfrm>
            <a:off x="1280412" y="6247197"/>
            <a:ext cx="6187190" cy="191703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FB5D598-4641-4CBC-945C-AA23D9440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4457700"/>
            <a:ext cx="2462213" cy="24622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495C679-568E-4A80-ADFF-731806B9F0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08" y="8910349"/>
            <a:ext cx="2545987" cy="475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77E318-E11F-4560-AF17-FE8D83245E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8590353"/>
            <a:ext cx="1928699" cy="1047528"/>
          </a:xfrm>
          <a:prstGeom prst="rect">
            <a:avLst/>
          </a:prstGeom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6526D5A-0A68-402F-B7B1-7F4C4ABD79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65" y="8699891"/>
            <a:ext cx="2110508" cy="86524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5820" y="1785914"/>
            <a:ext cx="7072362" cy="469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8630" y="714344"/>
            <a:ext cx="7429552" cy="7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47984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space réservé du contenu 15" descr="Une image contenant ciel, extérieur, cité, manège&#10;&#10;Description générée automatiquement">
            <a:extLst>
              <a:ext uri="{FF2B5EF4-FFF2-40B4-BE49-F238E27FC236}">
                <a16:creationId xmlns:a16="http://schemas.microsoft.com/office/drawing/2014/main" id="{0CC7A8C6-9FF3-4C31-8CE8-71E121F84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5" y="0"/>
            <a:ext cx="13826441" cy="10369831"/>
          </a:xfrm>
          <a:prstGeom prst="flowChartInputOutput">
            <a:avLst/>
          </a:prstGeom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348F8517-96EC-49B8-99D5-E51C36679F09}"/>
              </a:ext>
            </a:extLst>
          </p:cNvPr>
          <p:cNvSpPr/>
          <p:nvPr/>
        </p:nvSpPr>
        <p:spPr>
          <a:xfrm>
            <a:off x="10058400" y="2303804"/>
            <a:ext cx="2022366" cy="1587158"/>
          </a:xfrm>
          <a:custGeom>
            <a:avLst/>
            <a:gdLst>
              <a:gd name="connsiteX0" fmla="*/ 299552 w 2022366"/>
              <a:gd name="connsiteY0" fmla="*/ 0 h 1587158"/>
              <a:gd name="connsiteX1" fmla="*/ 338755 w 2022366"/>
              <a:gd name="connsiteY1" fmla="*/ 13670 h 1587158"/>
              <a:gd name="connsiteX2" fmla="*/ 1916480 w 2022366"/>
              <a:gd name="connsiteY2" fmla="*/ 1377758 h 1587158"/>
              <a:gd name="connsiteX3" fmla="*/ 2022366 w 2022366"/>
              <a:gd name="connsiteY3" fmla="*/ 1587158 h 1587158"/>
              <a:gd name="connsiteX4" fmla="*/ 914400 w 2022366"/>
              <a:gd name="connsiteY4" fmla="*/ 1587158 h 1587158"/>
              <a:gd name="connsiteX5" fmla="*/ 0 w 2022366"/>
              <a:gd name="connsiteY5" fmla="*/ 672758 h 1587158"/>
              <a:gd name="connsiteX6" fmla="*/ 267822 w 2022366"/>
              <a:gd name="connsiteY6" fmla="*/ 26180 h 1587158"/>
              <a:gd name="connsiteX7" fmla="*/ 299552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299552" y="0"/>
                </a:moveTo>
                <a:lnTo>
                  <a:pt x="338755" y="13670"/>
                </a:lnTo>
                <a:cubicBezTo>
                  <a:pt x="1012802" y="285272"/>
                  <a:pt x="1569547" y="769345"/>
                  <a:pt x="1916480" y="1377758"/>
                </a:cubicBezTo>
                <a:lnTo>
                  <a:pt x="2022366" y="1587158"/>
                </a:lnTo>
                <a:lnTo>
                  <a:pt x="914400" y="1587158"/>
                </a:lnTo>
                <a:cubicBezTo>
                  <a:pt x="409391" y="1587158"/>
                  <a:pt x="0" y="1177767"/>
                  <a:pt x="0" y="672758"/>
                </a:cubicBezTo>
                <a:cubicBezTo>
                  <a:pt x="0" y="420253"/>
                  <a:pt x="102348" y="191653"/>
                  <a:pt x="267822" y="26180"/>
                </a:cubicBezTo>
                <a:lnTo>
                  <a:pt x="29955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456F178-5C42-4DB0-9DBE-9F35D5CA4F82}"/>
              </a:ext>
            </a:extLst>
          </p:cNvPr>
          <p:cNvSpPr/>
          <p:nvPr/>
        </p:nvSpPr>
        <p:spPr>
          <a:xfrm>
            <a:off x="6200010" y="2308050"/>
            <a:ext cx="2029591" cy="1597201"/>
          </a:xfrm>
          <a:custGeom>
            <a:avLst/>
            <a:gdLst>
              <a:gd name="connsiteX0" fmla="*/ 1717866 w 2029591"/>
              <a:gd name="connsiteY0" fmla="*/ 0 h 1597201"/>
              <a:gd name="connsiteX1" fmla="*/ 1761769 w 2029591"/>
              <a:gd name="connsiteY1" fmla="*/ 36223 h 1597201"/>
              <a:gd name="connsiteX2" fmla="*/ 2029591 w 2029591"/>
              <a:gd name="connsiteY2" fmla="*/ 682801 h 1597201"/>
              <a:gd name="connsiteX3" fmla="*/ 1115191 w 2029591"/>
              <a:gd name="connsiteY3" fmla="*/ 1597201 h 1597201"/>
              <a:gd name="connsiteX4" fmla="*/ 0 w 2029591"/>
              <a:gd name="connsiteY4" fmla="*/ 1597201 h 1597201"/>
              <a:gd name="connsiteX5" fmla="*/ 113111 w 2029591"/>
              <a:gd name="connsiteY5" fmla="*/ 1373513 h 1597201"/>
              <a:gd name="connsiteX6" fmla="*/ 1690836 w 2029591"/>
              <a:gd name="connsiteY6" fmla="*/ 9425 h 1597201"/>
              <a:gd name="connsiteX7" fmla="*/ 1717866 w 2029591"/>
              <a:gd name="connsiteY7" fmla="*/ 0 h 159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9591" h="1597201">
                <a:moveTo>
                  <a:pt x="1717866" y="0"/>
                </a:moveTo>
                <a:lnTo>
                  <a:pt x="1761769" y="36223"/>
                </a:lnTo>
                <a:cubicBezTo>
                  <a:pt x="1927243" y="201696"/>
                  <a:pt x="2029591" y="430296"/>
                  <a:pt x="2029591" y="682801"/>
                </a:cubicBezTo>
                <a:cubicBezTo>
                  <a:pt x="2029591" y="1187810"/>
                  <a:pt x="1620200" y="1597201"/>
                  <a:pt x="1115191" y="1597201"/>
                </a:cubicBezTo>
                <a:lnTo>
                  <a:pt x="0" y="1597201"/>
                </a:lnTo>
                <a:lnTo>
                  <a:pt x="113111" y="1373513"/>
                </a:lnTo>
                <a:cubicBezTo>
                  <a:pt x="460043" y="765100"/>
                  <a:pt x="1016789" y="281027"/>
                  <a:pt x="1690836" y="9425"/>
                </a:cubicBezTo>
                <a:lnTo>
                  <a:pt x="171786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6217E3B-1267-4F76-B99F-F876EFB410FB}"/>
              </a:ext>
            </a:extLst>
          </p:cNvPr>
          <p:cNvSpPr/>
          <p:nvPr/>
        </p:nvSpPr>
        <p:spPr>
          <a:xfrm>
            <a:off x="5924550" y="4229100"/>
            <a:ext cx="1314450" cy="1828800"/>
          </a:xfrm>
          <a:custGeom>
            <a:avLst/>
            <a:gdLst>
              <a:gd name="connsiteX0" fmla="*/ 145644 w 1314450"/>
              <a:gd name="connsiteY0" fmla="*/ 0 h 1828800"/>
              <a:gd name="connsiteX1" fmla="*/ 400050 w 1314450"/>
              <a:gd name="connsiteY1" fmla="*/ 0 h 1828800"/>
              <a:gd name="connsiteX2" fmla="*/ 1314450 w 1314450"/>
              <a:gd name="connsiteY2" fmla="*/ 914400 h 1828800"/>
              <a:gd name="connsiteX3" fmla="*/ 400050 w 1314450"/>
              <a:gd name="connsiteY3" fmla="*/ 1828800 h 1828800"/>
              <a:gd name="connsiteX4" fmla="*/ 145644 w 1314450"/>
              <a:gd name="connsiteY4" fmla="*/ 1828800 h 1828800"/>
              <a:gd name="connsiteX5" fmla="*/ 144740 w 1314450"/>
              <a:gd name="connsiteY5" fmla="*/ 1826447 h 1828800"/>
              <a:gd name="connsiteX6" fmla="*/ 0 w 1314450"/>
              <a:gd name="connsiteY6" fmla="*/ 914400 h 1828800"/>
              <a:gd name="connsiteX7" fmla="*/ 144740 w 1314450"/>
              <a:gd name="connsiteY7" fmla="*/ 2353 h 1828800"/>
              <a:gd name="connsiteX8" fmla="*/ 145644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145644" y="0"/>
                </a:moveTo>
                <a:lnTo>
                  <a:pt x="400050" y="0"/>
                </a:lnTo>
                <a:cubicBezTo>
                  <a:pt x="905059" y="0"/>
                  <a:pt x="1314450" y="409391"/>
                  <a:pt x="1314450" y="914400"/>
                </a:cubicBezTo>
                <a:cubicBezTo>
                  <a:pt x="1314450" y="1419409"/>
                  <a:pt x="905059" y="1828800"/>
                  <a:pt x="400050" y="1828800"/>
                </a:cubicBezTo>
                <a:lnTo>
                  <a:pt x="145644" y="1828800"/>
                </a:lnTo>
                <a:lnTo>
                  <a:pt x="144740" y="1826447"/>
                </a:lnTo>
                <a:cubicBezTo>
                  <a:pt x="50674" y="1538331"/>
                  <a:pt x="0" y="1232003"/>
                  <a:pt x="0" y="914400"/>
                </a:cubicBezTo>
                <a:cubicBezTo>
                  <a:pt x="0" y="596796"/>
                  <a:pt x="50674" y="290468"/>
                  <a:pt x="144740" y="2353"/>
                </a:cubicBezTo>
                <a:lnTo>
                  <a:pt x="1456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58059C9-A050-416B-8CAD-4D31321628A3}"/>
              </a:ext>
            </a:extLst>
          </p:cNvPr>
          <p:cNvSpPr/>
          <p:nvPr/>
        </p:nvSpPr>
        <p:spPr>
          <a:xfrm>
            <a:off x="11049000" y="4229100"/>
            <a:ext cx="1314450" cy="1828800"/>
          </a:xfrm>
          <a:custGeom>
            <a:avLst/>
            <a:gdLst>
              <a:gd name="connsiteX0" fmla="*/ 914400 w 1314450"/>
              <a:gd name="connsiteY0" fmla="*/ 0 h 1828800"/>
              <a:gd name="connsiteX1" fmla="*/ 1168806 w 1314450"/>
              <a:gd name="connsiteY1" fmla="*/ 0 h 1828800"/>
              <a:gd name="connsiteX2" fmla="*/ 1169710 w 1314450"/>
              <a:gd name="connsiteY2" fmla="*/ 2353 h 1828800"/>
              <a:gd name="connsiteX3" fmla="*/ 1314450 w 1314450"/>
              <a:gd name="connsiteY3" fmla="*/ 914400 h 1828800"/>
              <a:gd name="connsiteX4" fmla="*/ 1169710 w 1314450"/>
              <a:gd name="connsiteY4" fmla="*/ 1826447 h 1828800"/>
              <a:gd name="connsiteX5" fmla="*/ 1168806 w 1314450"/>
              <a:gd name="connsiteY5" fmla="*/ 1828800 h 1828800"/>
              <a:gd name="connsiteX6" fmla="*/ 914400 w 1314450"/>
              <a:gd name="connsiteY6" fmla="*/ 1828800 h 1828800"/>
              <a:gd name="connsiteX7" fmla="*/ 0 w 1314450"/>
              <a:gd name="connsiteY7" fmla="*/ 914400 h 1828800"/>
              <a:gd name="connsiteX8" fmla="*/ 914400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914400" y="0"/>
                </a:moveTo>
                <a:lnTo>
                  <a:pt x="1168806" y="0"/>
                </a:lnTo>
                <a:lnTo>
                  <a:pt x="1169710" y="2353"/>
                </a:lnTo>
                <a:cubicBezTo>
                  <a:pt x="1263776" y="290468"/>
                  <a:pt x="1314450" y="596796"/>
                  <a:pt x="1314450" y="914400"/>
                </a:cubicBezTo>
                <a:cubicBezTo>
                  <a:pt x="1314450" y="1232003"/>
                  <a:pt x="1263776" y="1538331"/>
                  <a:pt x="1169710" y="1826447"/>
                </a:cubicBezTo>
                <a:lnTo>
                  <a:pt x="1168806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7D4633E6-B5C9-4E1C-9EC3-9F9365E598C7}"/>
              </a:ext>
            </a:extLst>
          </p:cNvPr>
          <p:cNvSpPr/>
          <p:nvPr/>
        </p:nvSpPr>
        <p:spPr>
          <a:xfrm>
            <a:off x="6197602" y="6376988"/>
            <a:ext cx="2031999" cy="1600549"/>
          </a:xfrm>
          <a:custGeom>
            <a:avLst/>
            <a:gdLst>
              <a:gd name="connsiteX0" fmla="*/ 0 w 2031999"/>
              <a:gd name="connsiteY0" fmla="*/ 0 h 1600549"/>
              <a:gd name="connsiteX1" fmla="*/ 1117599 w 2031999"/>
              <a:gd name="connsiteY1" fmla="*/ 0 h 1600549"/>
              <a:gd name="connsiteX2" fmla="*/ 2031999 w 2031999"/>
              <a:gd name="connsiteY2" fmla="*/ 914400 h 1600549"/>
              <a:gd name="connsiteX3" fmla="*/ 1764177 w 2031999"/>
              <a:gd name="connsiteY3" fmla="*/ 1560978 h 1600549"/>
              <a:gd name="connsiteX4" fmla="*/ 1716217 w 2031999"/>
              <a:gd name="connsiteY4" fmla="*/ 1600549 h 1600549"/>
              <a:gd name="connsiteX5" fmla="*/ 1693244 w 2031999"/>
              <a:gd name="connsiteY5" fmla="*/ 1592539 h 1600549"/>
              <a:gd name="connsiteX6" fmla="*/ 115519 w 2031999"/>
              <a:gd name="connsiteY6" fmla="*/ 228451 h 1600549"/>
              <a:gd name="connsiteX7" fmla="*/ 0 w 2031999"/>
              <a:gd name="connsiteY7" fmla="*/ 0 h 160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1999" h="1600549">
                <a:moveTo>
                  <a:pt x="0" y="0"/>
                </a:moveTo>
                <a:lnTo>
                  <a:pt x="1117599" y="0"/>
                </a:lnTo>
                <a:cubicBezTo>
                  <a:pt x="1622608" y="0"/>
                  <a:pt x="2031999" y="409391"/>
                  <a:pt x="2031999" y="914400"/>
                </a:cubicBezTo>
                <a:cubicBezTo>
                  <a:pt x="2031999" y="1166905"/>
                  <a:pt x="1929651" y="1395505"/>
                  <a:pt x="1764177" y="1560978"/>
                </a:cubicBezTo>
                <a:lnTo>
                  <a:pt x="1716217" y="1600549"/>
                </a:lnTo>
                <a:lnTo>
                  <a:pt x="1693244" y="1592539"/>
                </a:lnTo>
                <a:cubicBezTo>
                  <a:pt x="1019197" y="1320937"/>
                  <a:pt x="462451" y="836864"/>
                  <a:pt x="115519" y="2284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7DD7730-2D4A-477A-9E3A-F35AB0323861}"/>
              </a:ext>
            </a:extLst>
          </p:cNvPr>
          <p:cNvSpPr/>
          <p:nvPr/>
        </p:nvSpPr>
        <p:spPr>
          <a:xfrm>
            <a:off x="10058400" y="6396038"/>
            <a:ext cx="2022366" cy="1587158"/>
          </a:xfrm>
          <a:custGeom>
            <a:avLst/>
            <a:gdLst>
              <a:gd name="connsiteX0" fmla="*/ 914400 w 2022366"/>
              <a:gd name="connsiteY0" fmla="*/ 0 h 1587158"/>
              <a:gd name="connsiteX1" fmla="*/ 2022366 w 2022366"/>
              <a:gd name="connsiteY1" fmla="*/ 0 h 1587158"/>
              <a:gd name="connsiteX2" fmla="*/ 1916480 w 2022366"/>
              <a:gd name="connsiteY2" fmla="*/ 209400 h 1587158"/>
              <a:gd name="connsiteX3" fmla="*/ 338755 w 2022366"/>
              <a:gd name="connsiteY3" fmla="*/ 1573488 h 1587158"/>
              <a:gd name="connsiteX4" fmla="*/ 299552 w 2022366"/>
              <a:gd name="connsiteY4" fmla="*/ 1587158 h 1587158"/>
              <a:gd name="connsiteX5" fmla="*/ 267822 w 2022366"/>
              <a:gd name="connsiteY5" fmla="*/ 1560978 h 1587158"/>
              <a:gd name="connsiteX6" fmla="*/ 0 w 2022366"/>
              <a:gd name="connsiteY6" fmla="*/ 914400 h 1587158"/>
              <a:gd name="connsiteX7" fmla="*/ 914400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914400" y="0"/>
                </a:moveTo>
                <a:lnTo>
                  <a:pt x="2022366" y="0"/>
                </a:lnTo>
                <a:lnTo>
                  <a:pt x="1916480" y="209400"/>
                </a:lnTo>
                <a:cubicBezTo>
                  <a:pt x="1569547" y="817813"/>
                  <a:pt x="1012802" y="1301886"/>
                  <a:pt x="338755" y="1573488"/>
                </a:cubicBezTo>
                <a:lnTo>
                  <a:pt x="299552" y="1587158"/>
                </a:lnTo>
                <a:lnTo>
                  <a:pt x="267822" y="1560978"/>
                </a:lnTo>
                <a:cubicBezTo>
                  <a:pt x="102348" y="1395505"/>
                  <a:pt x="0" y="1166905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1E757B-D82A-41BF-8D9F-EF672DAE33EA}"/>
              </a:ext>
            </a:extLst>
          </p:cNvPr>
          <p:cNvSpPr/>
          <p:nvPr/>
        </p:nvSpPr>
        <p:spPr>
          <a:xfrm>
            <a:off x="10357952" y="2062162"/>
            <a:ext cx="5491648" cy="1828800"/>
          </a:xfrm>
          <a:custGeom>
            <a:avLst/>
            <a:gdLst>
              <a:gd name="connsiteX0" fmla="*/ 614848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1722814 w 5491648"/>
              <a:gd name="connsiteY4" fmla="*/ 1828800 h 1828800"/>
              <a:gd name="connsiteX5" fmla="*/ 1616928 w 5491648"/>
              <a:gd name="connsiteY5" fmla="*/ 1619400 h 1828800"/>
              <a:gd name="connsiteX6" fmla="*/ 39203 w 5491648"/>
              <a:gd name="connsiteY6" fmla="*/ 255312 h 1828800"/>
              <a:gd name="connsiteX7" fmla="*/ 0 w 5491648"/>
              <a:gd name="connsiteY7" fmla="*/ 241642 h 1828800"/>
              <a:gd name="connsiteX8" fmla="*/ 103598 w 5491648"/>
              <a:gd name="connsiteY8" fmla="*/ 156165 h 1828800"/>
              <a:gd name="connsiteX9" fmla="*/ 614848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614848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1722814" y="1828800"/>
                </a:lnTo>
                <a:lnTo>
                  <a:pt x="1616928" y="1619400"/>
                </a:lnTo>
                <a:cubicBezTo>
                  <a:pt x="1269995" y="1010987"/>
                  <a:pt x="713250" y="526914"/>
                  <a:pt x="39203" y="255312"/>
                </a:cubicBezTo>
                <a:lnTo>
                  <a:pt x="0" y="241642"/>
                </a:lnTo>
                <a:lnTo>
                  <a:pt x="103598" y="156165"/>
                </a:lnTo>
                <a:cubicBezTo>
                  <a:pt x="249538" y="57570"/>
                  <a:pt x="425470" y="0"/>
                  <a:pt x="61484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1095C45-0DB8-417B-B8E2-0E058B276F48}"/>
              </a:ext>
            </a:extLst>
          </p:cNvPr>
          <p:cNvSpPr/>
          <p:nvPr/>
        </p:nvSpPr>
        <p:spPr>
          <a:xfrm>
            <a:off x="2438401" y="2076450"/>
            <a:ext cx="5479475" cy="1828800"/>
          </a:xfrm>
          <a:custGeom>
            <a:avLst/>
            <a:gdLst>
              <a:gd name="connsiteX0" fmla="*/ 914400 w 5479475"/>
              <a:gd name="connsiteY0" fmla="*/ 0 h 1828800"/>
              <a:gd name="connsiteX1" fmla="*/ 4876800 w 5479475"/>
              <a:gd name="connsiteY1" fmla="*/ 0 h 1828800"/>
              <a:gd name="connsiteX2" fmla="*/ 5388050 w 5479475"/>
              <a:gd name="connsiteY2" fmla="*/ 156165 h 1828800"/>
              <a:gd name="connsiteX3" fmla="*/ 5479475 w 5479475"/>
              <a:gd name="connsiteY3" fmla="*/ 231599 h 1828800"/>
              <a:gd name="connsiteX4" fmla="*/ 5452445 w 5479475"/>
              <a:gd name="connsiteY4" fmla="*/ 241024 h 1828800"/>
              <a:gd name="connsiteX5" fmla="*/ 3874720 w 5479475"/>
              <a:gd name="connsiteY5" fmla="*/ 1605112 h 1828800"/>
              <a:gd name="connsiteX6" fmla="*/ 3761609 w 5479475"/>
              <a:gd name="connsiteY6" fmla="*/ 1828800 h 1828800"/>
              <a:gd name="connsiteX7" fmla="*/ 914400 w 5479475"/>
              <a:gd name="connsiteY7" fmla="*/ 1828800 h 1828800"/>
              <a:gd name="connsiteX8" fmla="*/ 0 w 5479475"/>
              <a:gd name="connsiteY8" fmla="*/ 914400 h 1828800"/>
              <a:gd name="connsiteX9" fmla="*/ 914400 w 5479475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9475" h="1828800">
                <a:moveTo>
                  <a:pt x="914400" y="0"/>
                </a:moveTo>
                <a:lnTo>
                  <a:pt x="4876800" y="0"/>
                </a:lnTo>
                <a:cubicBezTo>
                  <a:pt x="5066178" y="0"/>
                  <a:pt x="5242110" y="57570"/>
                  <a:pt x="5388050" y="156165"/>
                </a:cubicBezTo>
                <a:lnTo>
                  <a:pt x="5479475" y="231599"/>
                </a:lnTo>
                <a:lnTo>
                  <a:pt x="5452445" y="241024"/>
                </a:lnTo>
                <a:cubicBezTo>
                  <a:pt x="4778398" y="512626"/>
                  <a:pt x="4221652" y="996699"/>
                  <a:pt x="3874720" y="1605112"/>
                </a:cubicBezTo>
                <a:lnTo>
                  <a:pt x="3761609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A5B725D-2316-4B0C-B23D-7E53C1E279DE}"/>
              </a:ext>
            </a:extLst>
          </p:cNvPr>
          <p:cNvSpPr/>
          <p:nvPr/>
        </p:nvSpPr>
        <p:spPr>
          <a:xfrm>
            <a:off x="1447800" y="4229100"/>
            <a:ext cx="4622394" cy="1828800"/>
          </a:xfrm>
          <a:custGeom>
            <a:avLst/>
            <a:gdLst>
              <a:gd name="connsiteX0" fmla="*/ 914400 w 4622394"/>
              <a:gd name="connsiteY0" fmla="*/ 0 h 1828800"/>
              <a:gd name="connsiteX1" fmla="*/ 4622394 w 4622394"/>
              <a:gd name="connsiteY1" fmla="*/ 0 h 1828800"/>
              <a:gd name="connsiteX2" fmla="*/ 4621490 w 4622394"/>
              <a:gd name="connsiteY2" fmla="*/ 2353 h 1828800"/>
              <a:gd name="connsiteX3" fmla="*/ 4476750 w 4622394"/>
              <a:gd name="connsiteY3" fmla="*/ 914400 h 1828800"/>
              <a:gd name="connsiteX4" fmla="*/ 4621490 w 4622394"/>
              <a:gd name="connsiteY4" fmla="*/ 1826447 h 1828800"/>
              <a:gd name="connsiteX5" fmla="*/ 4622394 w 4622394"/>
              <a:gd name="connsiteY5" fmla="*/ 1828800 h 1828800"/>
              <a:gd name="connsiteX6" fmla="*/ 914400 w 4622394"/>
              <a:gd name="connsiteY6" fmla="*/ 1828800 h 1828800"/>
              <a:gd name="connsiteX7" fmla="*/ 0 w 4622394"/>
              <a:gd name="connsiteY7" fmla="*/ 914400 h 1828800"/>
              <a:gd name="connsiteX8" fmla="*/ 91440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914400" y="0"/>
                </a:moveTo>
                <a:lnTo>
                  <a:pt x="4622394" y="0"/>
                </a:lnTo>
                <a:lnTo>
                  <a:pt x="4621490" y="2353"/>
                </a:lnTo>
                <a:cubicBezTo>
                  <a:pt x="4527424" y="290468"/>
                  <a:pt x="4476750" y="596796"/>
                  <a:pt x="4476750" y="914400"/>
                </a:cubicBezTo>
                <a:cubicBezTo>
                  <a:pt x="4476750" y="1232003"/>
                  <a:pt x="4527424" y="1538331"/>
                  <a:pt x="4621490" y="1826447"/>
                </a:cubicBezTo>
                <a:lnTo>
                  <a:pt x="4622394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01617E4-E59C-4DEB-ABE6-5A489FD01DBB}"/>
              </a:ext>
            </a:extLst>
          </p:cNvPr>
          <p:cNvSpPr/>
          <p:nvPr/>
        </p:nvSpPr>
        <p:spPr>
          <a:xfrm>
            <a:off x="12217806" y="4229100"/>
            <a:ext cx="4622394" cy="1828800"/>
          </a:xfrm>
          <a:custGeom>
            <a:avLst/>
            <a:gdLst>
              <a:gd name="connsiteX0" fmla="*/ 0 w 4622394"/>
              <a:gd name="connsiteY0" fmla="*/ 0 h 1828800"/>
              <a:gd name="connsiteX1" fmla="*/ 3707994 w 4622394"/>
              <a:gd name="connsiteY1" fmla="*/ 0 h 1828800"/>
              <a:gd name="connsiteX2" fmla="*/ 4622394 w 4622394"/>
              <a:gd name="connsiteY2" fmla="*/ 914400 h 1828800"/>
              <a:gd name="connsiteX3" fmla="*/ 3707994 w 4622394"/>
              <a:gd name="connsiteY3" fmla="*/ 1828800 h 1828800"/>
              <a:gd name="connsiteX4" fmla="*/ 0 w 4622394"/>
              <a:gd name="connsiteY4" fmla="*/ 1828800 h 1828800"/>
              <a:gd name="connsiteX5" fmla="*/ 904 w 4622394"/>
              <a:gd name="connsiteY5" fmla="*/ 1826447 h 1828800"/>
              <a:gd name="connsiteX6" fmla="*/ 145644 w 4622394"/>
              <a:gd name="connsiteY6" fmla="*/ 914400 h 1828800"/>
              <a:gd name="connsiteX7" fmla="*/ 904 w 4622394"/>
              <a:gd name="connsiteY7" fmla="*/ 2353 h 1828800"/>
              <a:gd name="connsiteX8" fmla="*/ 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0" y="0"/>
                </a:moveTo>
                <a:lnTo>
                  <a:pt x="3707994" y="0"/>
                </a:lnTo>
                <a:cubicBezTo>
                  <a:pt x="4213003" y="0"/>
                  <a:pt x="4622394" y="409391"/>
                  <a:pt x="4622394" y="914400"/>
                </a:cubicBezTo>
                <a:cubicBezTo>
                  <a:pt x="4622394" y="1419409"/>
                  <a:pt x="4213003" y="1828800"/>
                  <a:pt x="3707994" y="1828800"/>
                </a:cubicBezTo>
                <a:lnTo>
                  <a:pt x="0" y="1828800"/>
                </a:lnTo>
                <a:lnTo>
                  <a:pt x="904" y="1826447"/>
                </a:lnTo>
                <a:cubicBezTo>
                  <a:pt x="94970" y="1538331"/>
                  <a:pt x="145644" y="1232003"/>
                  <a:pt x="145644" y="914400"/>
                </a:cubicBezTo>
                <a:cubicBezTo>
                  <a:pt x="145644" y="596796"/>
                  <a:pt x="94970" y="290468"/>
                  <a:pt x="904" y="235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FEFAEC9-B121-42A1-AE26-27B3680D35FF}"/>
              </a:ext>
            </a:extLst>
          </p:cNvPr>
          <p:cNvSpPr/>
          <p:nvPr/>
        </p:nvSpPr>
        <p:spPr>
          <a:xfrm>
            <a:off x="2438400" y="6376987"/>
            <a:ext cx="5475418" cy="1828800"/>
          </a:xfrm>
          <a:custGeom>
            <a:avLst/>
            <a:gdLst>
              <a:gd name="connsiteX0" fmla="*/ 914400 w 5475418"/>
              <a:gd name="connsiteY0" fmla="*/ 0 h 1828800"/>
              <a:gd name="connsiteX1" fmla="*/ 3759201 w 5475418"/>
              <a:gd name="connsiteY1" fmla="*/ 0 h 1828800"/>
              <a:gd name="connsiteX2" fmla="*/ 3874720 w 5475418"/>
              <a:gd name="connsiteY2" fmla="*/ 228451 h 1828800"/>
              <a:gd name="connsiteX3" fmla="*/ 5452445 w 5475418"/>
              <a:gd name="connsiteY3" fmla="*/ 1592539 h 1828800"/>
              <a:gd name="connsiteX4" fmla="*/ 5475418 w 5475418"/>
              <a:gd name="connsiteY4" fmla="*/ 1600549 h 1828800"/>
              <a:gd name="connsiteX5" fmla="*/ 5388050 w 5475418"/>
              <a:gd name="connsiteY5" fmla="*/ 1672635 h 1828800"/>
              <a:gd name="connsiteX6" fmla="*/ 4876800 w 5475418"/>
              <a:gd name="connsiteY6" fmla="*/ 1828800 h 1828800"/>
              <a:gd name="connsiteX7" fmla="*/ 914400 w 5475418"/>
              <a:gd name="connsiteY7" fmla="*/ 1828800 h 1828800"/>
              <a:gd name="connsiteX8" fmla="*/ 0 w 5475418"/>
              <a:gd name="connsiteY8" fmla="*/ 914400 h 1828800"/>
              <a:gd name="connsiteX9" fmla="*/ 914400 w 547541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5418" h="1828800">
                <a:moveTo>
                  <a:pt x="914400" y="0"/>
                </a:moveTo>
                <a:lnTo>
                  <a:pt x="3759201" y="0"/>
                </a:lnTo>
                <a:lnTo>
                  <a:pt x="3874720" y="228451"/>
                </a:lnTo>
                <a:cubicBezTo>
                  <a:pt x="4221652" y="836864"/>
                  <a:pt x="4778398" y="1320937"/>
                  <a:pt x="5452445" y="1592539"/>
                </a:cubicBezTo>
                <a:lnTo>
                  <a:pt x="5475418" y="1600549"/>
                </a:lnTo>
                <a:lnTo>
                  <a:pt x="5388050" y="1672635"/>
                </a:lnTo>
                <a:cubicBezTo>
                  <a:pt x="5242110" y="1771230"/>
                  <a:pt x="5066178" y="1828800"/>
                  <a:pt x="4876800" y="18288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6333052-64FD-4883-BAA7-393AEE4DC385}"/>
              </a:ext>
            </a:extLst>
          </p:cNvPr>
          <p:cNvSpPr/>
          <p:nvPr/>
        </p:nvSpPr>
        <p:spPr>
          <a:xfrm>
            <a:off x="10357952" y="6396038"/>
            <a:ext cx="5491648" cy="1828800"/>
          </a:xfrm>
          <a:custGeom>
            <a:avLst/>
            <a:gdLst>
              <a:gd name="connsiteX0" fmla="*/ 1722814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614848 w 5491648"/>
              <a:gd name="connsiteY4" fmla="*/ 1828800 h 1828800"/>
              <a:gd name="connsiteX5" fmla="*/ 103598 w 5491648"/>
              <a:gd name="connsiteY5" fmla="*/ 1672635 h 1828800"/>
              <a:gd name="connsiteX6" fmla="*/ 0 w 5491648"/>
              <a:gd name="connsiteY6" fmla="*/ 1587158 h 1828800"/>
              <a:gd name="connsiteX7" fmla="*/ 39203 w 5491648"/>
              <a:gd name="connsiteY7" fmla="*/ 1573488 h 1828800"/>
              <a:gd name="connsiteX8" fmla="*/ 1616928 w 5491648"/>
              <a:gd name="connsiteY8" fmla="*/ 209400 h 1828800"/>
              <a:gd name="connsiteX9" fmla="*/ 1722814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1722814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614848" y="1828800"/>
                </a:lnTo>
                <a:cubicBezTo>
                  <a:pt x="425470" y="1828800"/>
                  <a:pt x="249538" y="1771230"/>
                  <a:pt x="103598" y="1672635"/>
                </a:cubicBezTo>
                <a:lnTo>
                  <a:pt x="0" y="1587158"/>
                </a:lnTo>
                <a:lnTo>
                  <a:pt x="39203" y="1573488"/>
                </a:lnTo>
                <a:cubicBezTo>
                  <a:pt x="713250" y="1301886"/>
                  <a:pt x="1269995" y="817813"/>
                  <a:pt x="1616928" y="209400"/>
                </a:cubicBezTo>
                <a:lnTo>
                  <a:pt x="172281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70EC1CA-C5A0-422E-B90A-79F70E3D8952}"/>
              </a:ext>
            </a:extLst>
          </p:cNvPr>
          <p:cNvSpPr txBox="1"/>
          <p:nvPr/>
        </p:nvSpPr>
        <p:spPr>
          <a:xfrm>
            <a:off x="10543410" y="2543385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4ADC8E-A735-428B-9E0E-A22EC06A1D58}"/>
              </a:ext>
            </a:extLst>
          </p:cNvPr>
          <p:cNvSpPr txBox="1"/>
          <p:nvPr/>
        </p:nvSpPr>
        <p:spPr>
          <a:xfrm>
            <a:off x="11493906" y="4521489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B5BBAA7-6569-4CDA-90FD-153B3ADF8681}"/>
              </a:ext>
            </a:extLst>
          </p:cNvPr>
          <p:cNvSpPr txBox="1"/>
          <p:nvPr/>
        </p:nvSpPr>
        <p:spPr>
          <a:xfrm>
            <a:off x="10541003" y="6442023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716954-3BED-4DCE-B1EA-70210E5DA1B7}"/>
              </a:ext>
            </a:extLst>
          </p:cNvPr>
          <p:cNvSpPr txBox="1"/>
          <p:nvPr/>
        </p:nvSpPr>
        <p:spPr>
          <a:xfrm>
            <a:off x="7111741" y="6369368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685B90-1C14-4C35-BB2A-028443CF03FB}"/>
              </a:ext>
            </a:extLst>
          </p:cNvPr>
          <p:cNvSpPr txBox="1"/>
          <p:nvPr/>
        </p:nvSpPr>
        <p:spPr>
          <a:xfrm>
            <a:off x="6313546" y="4474340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40C78B2-44F0-4BEA-AF99-3A165D00DF71}"/>
              </a:ext>
            </a:extLst>
          </p:cNvPr>
          <p:cNvSpPr txBox="1"/>
          <p:nvPr/>
        </p:nvSpPr>
        <p:spPr>
          <a:xfrm>
            <a:off x="7284724" y="2436852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53A1054-1DCE-4B62-AE74-73BC345C4827}"/>
              </a:ext>
            </a:extLst>
          </p:cNvPr>
          <p:cNvSpPr txBox="1"/>
          <p:nvPr/>
        </p:nvSpPr>
        <p:spPr>
          <a:xfrm>
            <a:off x="12129367" y="2543385"/>
            <a:ext cx="255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Introduction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FD44F7D-19A8-4766-BC1A-3A272CFE344E}"/>
              </a:ext>
            </a:extLst>
          </p:cNvPr>
          <p:cNvSpPr txBox="1"/>
          <p:nvPr/>
        </p:nvSpPr>
        <p:spPr>
          <a:xfrm>
            <a:off x="13087350" y="4581435"/>
            <a:ext cx="2554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Matrices de migrations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5DDAFB-B013-4715-86DB-E4FE1B9910EA}"/>
              </a:ext>
            </a:extLst>
          </p:cNvPr>
          <p:cNvSpPr txBox="1"/>
          <p:nvPr/>
        </p:nvSpPr>
        <p:spPr>
          <a:xfrm>
            <a:off x="11696669" y="6710273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économétrique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EAF731-1684-4507-AA48-2D1477CCAA09}"/>
              </a:ext>
            </a:extLst>
          </p:cNvPr>
          <p:cNvSpPr txBox="1"/>
          <p:nvPr/>
        </p:nvSpPr>
        <p:spPr>
          <a:xfrm>
            <a:off x="3425698" y="6794806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alternatif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814902-063D-4B30-8502-8A21BBBD3C67}"/>
              </a:ext>
            </a:extLst>
          </p:cNvPr>
          <p:cNvSpPr txBox="1"/>
          <p:nvPr/>
        </p:nvSpPr>
        <p:spPr>
          <a:xfrm>
            <a:off x="2458552" y="4752321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Projections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E4426FB-DBC8-4F8D-A44C-82F415498F60}"/>
              </a:ext>
            </a:extLst>
          </p:cNvPr>
          <p:cNvSpPr txBox="1"/>
          <p:nvPr/>
        </p:nvSpPr>
        <p:spPr>
          <a:xfrm>
            <a:off x="3381233" y="2599654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Conclusion</a:t>
            </a:r>
          </a:p>
        </p:txBody>
      </p:sp>
      <p:pic>
        <p:nvPicPr>
          <p:cNvPr id="44" name="Graphique 43" descr="Tableau avec un remplissage uni">
            <a:extLst>
              <a:ext uri="{FF2B5EF4-FFF2-40B4-BE49-F238E27FC236}">
                <a16:creationId xmlns:a16="http://schemas.microsoft.com/office/drawing/2014/main" id="{6B2E50B2-683A-43CC-9218-02B173CCC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87543" y="5310859"/>
            <a:ext cx="637251" cy="637251"/>
          </a:xfrm>
          <a:prstGeom prst="rect">
            <a:avLst/>
          </a:prstGeom>
        </p:spPr>
      </p:pic>
      <p:pic>
        <p:nvPicPr>
          <p:cNvPr id="48" name="Graphique 47" descr="Graphique à barres avec tendance à la baisse avec un remplissage uni">
            <a:extLst>
              <a:ext uri="{FF2B5EF4-FFF2-40B4-BE49-F238E27FC236}">
                <a16:creationId xmlns:a16="http://schemas.microsoft.com/office/drawing/2014/main" id="{DA4ECDCE-6FC1-40E2-8D7E-7F583E3CB6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9593" y="5129720"/>
            <a:ext cx="646331" cy="646331"/>
          </a:xfrm>
          <a:prstGeom prst="rect">
            <a:avLst/>
          </a:prstGeom>
        </p:spPr>
      </p:pic>
      <p:pic>
        <p:nvPicPr>
          <p:cNvPr id="52" name="Graphique 51" descr="Livre fermé avec un remplissage uni">
            <a:extLst>
              <a:ext uri="{FF2B5EF4-FFF2-40B4-BE49-F238E27FC236}">
                <a16:creationId xmlns:a16="http://schemas.microsoft.com/office/drawing/2014/main" id="{B3972231-8082-465D-9554-E0A2A123B6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4113" y="3071994"/>
            <a:ext cx="646331" cy="646331"/>
          </a:xfrm>
          <a:prstGeom prst="rect">
            <a:avLst/>
          </a:prstGeom>
        </p:spPr>
      </p:pic>
      <p:pic>
        <p:nvPicPr>
          <p:cNvPr id="54" name="Graphique 53" descr="Création de récits avec un remplissage uni">
            <a:extLst>
              <a:ext uri="{FF2B5EF4-FFF2-40B4-BE49-F238E27FC236}">
                <a16:creationId xmlns:a16="http://schemas.microsoft.com/office/drawing/2014/main" id="{059E5272-1BBA-43F4-8DA4-879973B344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517" y="2922820"/>
            <a:ext cx="728561" cy="728561"/>
          </a:xfrm>
          <a:prstGeom prst="rect">
            <a:avLst/>
          </a:prstGeom>
        </p:spPr>
      </p:pic>
      <p:pic>
        <p:nvPicPr>
          <p:cNvPr id="56" name="Graphique 55" descr="Graphique linéaire avec un remplissage uni">
            <a:extLst>
              <a:ext uri="{FF2B5EF4-FFF2-40B4-BE49-F238E27FC236}">
                <a16:creationId xmlns:a16="http://schemas.microsoft.com/office/drawing/2014/main" id="{CC32E346-6BB1-4ED2-8526-007484A061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65231" y="7372296"/>
            <a:ext cx="684264" cy="684264"/>
          </a:xfrm>
          <a:prstGeom prst="rect">
            <a:avLst/>
          </a:prstGeom>
        </p:spPr>
      </p:pic>
      <p:pic>
        <p:nvPicPr>
          <p:cNvPr id="58" name="Graphique 57" descr="Graphique périodique avec un remplissage uni">
            <a:extLst>
              <a:ext uri="{FF2B5EF4-FFF2-40B4-BE49-F238E27FC236}">
                <a16:creationId xmlns:a16="http://schemas.microsoft.com/office/drawing/2014/main" id="{AB071839-47C6-425F-82EB-6F403466FF1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17457" y="7355053"/>
            <a:ext cx="718750" cy="71875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8A8F9F1B-E66F-4ACB-8764-247CD97472DA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019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46277781-44C0-4975-AE96-8AAA1A264C41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Modèle économétrique (1/5)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8F2A2-5FFE-4D61-8E89-3AE3F4AB5285}"/>
              </a:ext>
            </a:extLst>
          </p:cNvPr>
          <p:cNvSpPr/>
          <p:nvPr/>
        </p:nvSpPr>
        <p:spPr>
          <a:xfrm>
            <a:off x="1340992" y="2110513"/>
            <a:ext cx="4343400" cy="4205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667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80CC76-AF67-4948-9A5E-513917DD3B02}"/>
              </a:ext>
            </a:extLst>
          </p:cNvPr>
          <p:cNvSpPr/>
          <p:nvPr/>
        </p:nvSpPr>
        <p:spPr>
          <a:xfrm>
            <a:off x="6879136" y="2516913"/>
            <a:ext cx="4343400" cy="7164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667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83A9CC-5E1E-4AFC-95DE-A82C86B2B2B8}"/>
              </a:ext>
            </a:extLst>
          </p:cNvPr>
          <p:cNvSpPr/>
          <p:nvPr/>
        </p:nvSpPr>
        <p:spPr>
          <a:xfrm>
            <a:off x="12496800" y="2116532"/>
            <a:ext cx="4343400" cy="72375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667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64D9FF0-33AC-4B51-BB0F-E027E5DB1F89}"/>
              </a:ext>
            </a:extLst>
          </p:cNvPr>
          <p:cNvSpPr/>
          <p:nvPr/>
        </p:nvSpPr>
        <p:spPr>
          <a:xfrm>
            <a:off x="1569592" y="1333500"/>
            <a:ext cx="3886200" cy="1600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Objectif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EFC160D-4761-49DB-B7F8-9857CDEA8222}"/>
              </a:ext>
            </a:extLst>
          </p:cNvPr>
          <p:cNvSpPr/>
          <p:nvPr/>
        </p:nvSpPr>
        <p:spPr>
          <a:xfrm>
            <a:off x="7090172" y="1333500"/>
            <a:ext cx="3886200" cy="1600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</a:rPr>
              <a:t>Données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05B1EE7-8246-485C-9C73-39B891FBAFD8}"/>
              </a:ext>
            </a:extLst>
          </p:cNvPr>
          <p:cNvSpPr/>
          <p:nvPr/>
        </p:nvSpPr>
        <p:spPr>
          <a:xfrm>
            <a:off x="12725400" y="1353120"/>
            <a:ext cx="3886200" cy="1600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</a:rPr>
              <a:t>Etapes de la démarche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0076844-7F12-430A-A660-578D202420A9}"/>
              </a:ext>
            </a:extLst>
          </p:cNvPr>
          <p:cNvSpPr txBox="1"/>
          <p:nvPr/>
        </p:nvSpPr>
        <p:spPr>
          <a:xfrm>
            <a:off x="274793" y="669980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 points d’attention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B7B498-7F5A-42B8-AF7C-DB319C3B6A2D}"/>
              </a:ext>
            </a:extLst>
          </p:cNvPr>
          <p:cNvSpPr txBox="1"/>
          <p:nvPr/>
        </p:nvSpPr>
        <p:spPr>
          <a:xfrm>
            <a:off x="1410992" y="3051026"/>
            <a:ext cx="4343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Identification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des variables macroéconomiques </a:t>
            </a:r>
            <a:r>
              <a:rPr lang="fr-FR" sz="2800" dirty="0"/>
              <a:t>auxquelles est sensible la série de taux de défaut afin de pouvoir simuler des chocs sur ces derniers.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2A55F68-5FE1-4FFF-801C-EB9615B1A63A}"/>
              </a:ext>
            </a:extLst>
          </p:cNvPr>
          <p:cNvSpPr txBox="1"/>
          <p:nvPr/>
        </p:nvSpPr>
        <p:spPr>
          <a:xfrm>
            <a:off x="6958656" y="2965174"/>
            <a:ext cx="40778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Estimation du modèle grâce à la série de taux de défaut de la période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2010 – 2017 </a:t>
            </a:r>
            <a:r>
              <a:rPr lang="fr-FR" sz="28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Mesure de la performance sur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2010 -2019</a:t>
            </a:r>
            <a:r>
              <a:rPr lang="fr-FR" sz="2800" dirty="0"/>
              <a:t> ;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0A5ABEF-A1AC-4451-8851-53ECAB697AB2}"/>
              </a:ext>
            </a:extLst>
          </p:cNvPr>
          <p:cNvSpPr txBox="1"/>
          <p:nvPr/>
        </p:nvSpPr>
        <p:spPr>
          <a:xfrm>
            <a:off x="6946420" y="6812796"/>
            <a:ext cx="39683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Pas trimestriel </a:t>
            </a:r>
            <a:r>
              <a:rPr lang="fr-FR" sz="2800" dirty="0"/>
              <a:t>pour coller à la temporalité des variables macroéconomiques.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FEAE1-6ADE-4C7B-B6F8-3B38F2391599}"/>
              </a:ext>
            </a:extLst>
          </p:cNvPr>
          <p:cNvSpPr/>
          <p:nvPr/>
        </p:nvSpPr>
        <p:spPr>
          <a:xfrm>
            <a:off x="12877800" y="3287802"/>
            <a:ext cx="609600" cy="6405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75C3C4-7147-4180-A463-C0638FA911D1}"/>
              </a:ext>
            </a:extLst>
          </p:cNvPr>
          <p:cNvSpPr/>
          <p:nvPr/>
        </p:nvSpPr>
        <p:spPr>
          <a:xfrm>
            <a:off x="12877800" y="4449641"/>
            <a:ext cx="609600" cy="6405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D82321-B952-4A70-94E1-35DEA4F5BD51}"/>
              </a:ext>
            </a:extLst>
          </p:cNvPr>
          <p:cNvSpPr/>
          <p:nvPr/>
        </p:nvSpPr>
        <p:spPr>
          <a:xfrm>
            <a:off x="12877800" y="5653823"/>
            <a:ext cx="609600" cy="6405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3</a:t>
            </a:r>
            <a:endParaRPr lang="fr-FR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33F46B-26EA-4FC5-8CC9-937840423E8F}"/>
              </a:ext>
            </a:extLst>
          </p:cNvPr>
          <p:cNvSpPr/>
          <p:nvPr/>
        </p:nvSpPr>
        <p:spPr>
          <a:xfrm>
            <a:off x="12877800" y="6858005"/>
            <a:ext cx="609600" cy="6405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7381180-4B35-4247-86D7-00D7F2348F80}"/>
              </a:ext>
            </a:extLst>
          </p:cNvPr>
          <p:cNvSpPr txBox="1"/>
          <p:nvPr/>
        </p:nvSpPr>
        <p:spPr>
          <a:xfrm>
            <a:off x="13646944" y="3237269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Tests de stationnarité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D85A0F-C641-4E80-A136-D4614C99E8B8}"/>
              </a:ext>
            </a:extLst>
          </p:cNvPr>
          <p:cNvSpPr txBox="1"/>
          <p:nvPr/>
        </p:nvSpPr>
        <p:spPr>
          <a:xfrm>
            <a:off x="13621544" y="444622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Transformation des variables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61BB022-8CD9-4CF6-A572-730F27142369}"/>
              </a:ext>
            </a:extLst>
          </p:cNvPr>
          <p:cNvSpPr txBox="1"/>
          <p:nvPr/>
        </p:nvSpPr>
        <p:spPr>
          <a:xfrm>
            <a:off x="13646944" y="56159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Analyse exploratoire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F87D156-4369-453B-9FBA-C4B6617BD952}"/>
              </a:ext>
            </a:extLst>
          </p:cNvPr>
          <p:cNvSpPr txBox="1"/>
          <p:nvPr/>
        </p:nvSpPr>
        <p:spPr>
          <a:xfrm>
            <a:off x="13646944" y="6752743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Sélection des variables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90650-1F66-433F-98B9-C7DE314BA815}"/>
              </a:ext>
            </a:extLst>
          </p:cNvPr>
          <p:cNvSpPr/>
          <p:nvPr/>
        </p:nvSpPr>
        <p:spPr>
          <a:xfrm>
            <a:off x="12877800" y="8062187"/>
            <a:ext cx="609600" cy="6405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0101995-FF7D-4117-9B17-121FE8F00152}"/>
              </a:ext>
            </a:extLst>
          </p:cNvPr>
          <p:cNvSpPr txBox="1"/>
          <p:nvPr/>
        </p:nvSpPr>
        <p:spPr>
          <a:xfrm>
            <a:off x="13646944" y="8151639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Modélisation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86768A7-9382-45CE-9AF0-32C0DEF0C181}"/>
              </a:ext>
            </a:extLst>
          </p:cNvPr>
          <p:cNvSpPr/>
          <p:nvPr/>
        </p:nvSpPr>
        <p:spPr>
          <a:xfrm>
            <a:off x="550564" y="6455470"/>
            <a:ext cx="5819480" cy="37151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190500" dist="50800" dir="5400000" algn="ctr" rotWithShape="0">
              <a:schemeClr val="bg1">
                <a:lumMod val="50000"/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4" name="Chart 10">
            <a:extLst>
              <a:ext uri="{FF2B5EF4-FFF2-40B4-BE49-F238E27FC236}">
                <a16:creationId xmlns:a16="http://schemas.microsoft.com/office/drawing/2014/main" id="{7C7FB44C-997F-41C3-A1AA-C5A931FD58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236800"/>
              </p:ext>
            </p:extLst>
          </p:nvPr>
        </p:nvGraphicFramePr>
        <p:xfrm>
          <a:off x="654570" y="6487271"/>
          <a:ext cx="5627194" cy="3738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960122A-C9A5-481E-A6D9-99602F8F3825}"/>
              </a:ext>
            </a:extLst>
          </p:cNvPr>
          <p:cNvCxnSpPr>
            <a:cxnSpLocks/>
          </p:cNvCxnSpPr>
          <p:nvPr/>
        </p:nvCxnSpPr>
        <p:spPr>
          <a:xfrm flipH="1">
            <a:off x="4432173" y="7826278"/>
            <a:ext cx="341522" cy="481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330CA35-72A8-4214-8765-4C7AE273218B}"/>
              </a:ext>
            </a:extLst>
          </p:cNvPr>
          <p:cNvCxnSpPr>
            <a:cxnSpLocks/>
          </p:cNvCxnSpPr>
          <p:nvPr/>
        </p:nvCxnSpPr>
        <p:spPr>
          <a:xfrm flipH="1">
            <a:off x="3200400" y="7080445"/>
            <a:ext cx="312292" cy="458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1EC9F03-DCE3-40AC-BE7E-B94C435F6A3F}"/>
              </a:ext>
            </a:extLst>
          </p:cNvPr>
          <p:cNvCxnSpPr/>
          <p:nvPr/>
        </p:nvCxnSpPr>
        <p:spPr>
          <a:xfrm>
            <a:off x="1118228" y="7781354"/>
            <a:ext cx="22383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BE57063-A8F2-4012-9A7B-A501E02E84A5}"/>
              </a:ext>
            </a:extLst>
          </p:cNvPr>
          <p:cNvCxnSpPr/>
          <p:nvPr/>
        </p:nvCxnSpPr>
        <p:spPr>
          <a:xfrm>
            <a:off x="4043446" y="8479341"/>
            <a:ext cx="22383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91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3104D4-07D0-4A81-B81C-DF3BCBC8EBF0}"/>
              </a:ext>
            </a:extLst>
          </p:cNvPr>
          <p:cNvSpPr/>
          <p:nvPr/>
        </p:nvSpPr>
        <p:spPr>
          <a:xfrm rot="5400000">
            <a:off x="624583" y="1417859"/>
            <a:ext cx="8039194" cy="90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635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694093E-B997-41ED-9C43-480F3B87786B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Modèle économétrique (2/5)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F1E218-5967-4372-AB09-8CA771E25B78}"/>
              </a:ext>
            </a:extLst>
          </p:cNvPr>
          <p:cNvSpPr txBox="1"/>
          <p:nvPr/>
        </p:nvSpPr>
        <p:spPr>
          <a:xfrm>
            <a:off x="292894" y="712879"/>
            <a:ext cx="12737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Stationnarité et transformation des variables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191FC787-E102-4065-A6D2-A13D4F730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477834"/>
              </p:ext>
            </p:extLst>
          </p:nvPr>
        </p:nvGraphicFramePr>
        <p:xfrm>
          <a:off x="191342" y="3636902"/>
          <a:ext cx="8886451" cy="3352800"/>
        </p:xfrm>
        <a:graphic>
          <a:graphicData uri="http://schemas.openxmlformats.org/drawingml/2006/table">
            <a:tbl>
              <a:tblPr firstRow="1">
                <a:solidFill>
                  <a:schemeClr val="bg1"/>
                </a:solidFill>
                <a:effectLst>
                  <a:outerShdw blurRad="393700" dist="50800" dir="5400000" algn="ctr" rotWithShape="0">
                    <a:schemeClr val="bg1">
                      <a:lumMod val="85000"/>
                      <a:alpha val="53000"/>
                    </a:schemeClr>
                  </a:outerShdw>
                </a:effectLst>
                <a:tableStyleId>{5C22544A-7EE6-4342-B048-85BDC9FD1C3A}</a:tableStyleId>
              </a:tblPr>
              <a:tblGrid>
                <a:gridCol w="2516665">
                  <a:extLst>
                    <a:ext uri="{9D8B030D-6E8A-4147-A177-3AD203B41FA5}">
                      <a16:colId xmlns:a16="http://schemas.microsoft.com/office/drawing/2014/main" val="2010972009"/>
                    </a:ext>
                  </a:extLst>
                </a:gridCol>
                <a:gridCol w="1037916">
                  <a:extLst>
                    <a:ext uri="{9D8B030D-6E8A-4147-A177-3AD203B41FA5}">
                      <a16:colId xmlns:a16="http://schemas.microsoft.com/office/drawing/2014/main" val="70314352"/>
                    </a:ext>
                  </a:extLst>
                </a:gridCol>
                <a:gridCol w="1777290">
                  <a:extLst>
                    <a:ext uri="{9D8B030D-6E8A-4147-A177-3AD203B41FA5}">
                      <a16:colId xmlns:a16="http://schemas.microsoft.com/office/drawing/2014/main" val="657913849"/>
                    </a:ext>
                  </a:extLst>
                </a:gridCol>
                <a:gridCol w="1777290">
                  <a:extLst>
                    <a:ext uri="{9D8B030D-6E8A-4147-A177-3AD203B41FA5}">
                      <a16:colId xmlns:a16="http://schemas.microsoft.com/office/drawing/2014/main" val="3612283213"/>
                    </a:ext>
                  </a:extLst>
                </a:gridCol>
                <a:gridCol w="1777290">
                  <a:extLst>
                    <a:ext uri="{9D8B030D-6E8A-4147-A177-3AD203B41FA5}">
                      <a16:colId xmlns:a16="http://schemas.microsoft.com/office/drawing/2014/main" val="321993875"/>
                    </a:ext>
                  </a:extLst>
                </a:gridCol>
              </a:tblGrid>
              <a:tr h="385268">
                <a:tc rowSpan="2"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</a:rPr>
                        <a:t>Nom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</a:rPr>
                        <a:t>Tests de stationnarité des variables brutes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46663"/>
                  </a:ext>
                </a:extLst>
              </a:tr>
              <a:tr h="385268">
                <a:tc vMerge="1">
                  <a:txBody>
                    <a:bodyPr/>
                    <a:lstStyle/>
                    <a:p>
                      <a:r>
                        <a:rPr lang="fr-FR" dirty="0"/>
                        <a:t>Variables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fr-FR" dirty="0"/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</a:rPr>
                        <a:t>ADF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</a:rPr>
                        <a:t>Phillips Perron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</a:rPr>
                        <a:t>KPSS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66023"/>
                  </a:ext>
                </a:extLst>
              </a:tr>
              <a:tr h="622356">
                <a:tc>
                  <a:txBody>
                    <a:bodyPr/>
                    <a:lstStyle/>
                    <a:p>
                      <a:r>
                        <a:rPr lang="fr-FR" dirty="0"/>
                        <a:t>Indice des prix à la consommation</a:t>
                      </a:r>
                    </a:p>
                  </a:txBody>
                  <a:tcPr>
                    <a:lnT w="381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CPI</a:t>
                      </a:r>
                    </a:p>
                  </a:txBody>
                  <a:tcPr>
                    <a:lnT w="381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 stationnaire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stationnaire</a:t>
                      </a:r>
                    </a:p>
                    <a:p>
                      <a:endParaRPr lang="fr-FR" dirty="0"/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stationnaire</a:t>
                      </a:r>
                    </a:p>
                    <a:p>
                      <a:endParaRPr lang="fr-FR" dirty="0"/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436728"/>
                  </a:ext>
                </a:extLst>
              </a:tr>
              <a:tr h="622356">
                <a:tc>
                  <a:txBody>
                    <a:bodyPr/>
                    <a:lstStyle/>
                    <a:p>
                      <a:r>
                        <a:rPr lang="fr-FR" dirty="0"/>
                        <a:t>Taux d’intérêt de Long Terme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IRLT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stationnaire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stationnaire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stationnaire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277858"/>
                  </a:ext>
                </a:extLst>
              </a:tr>
              <a:tr h="622356">
                <a:tc>
                  <a:txBody>
                    <a:bodyPr/>
                    <a:lstStyle/>
                    <a:p>
                      <a:r>
                        <a:rPr lang="fr-FR" dirty="0"/>
                        <a:t>Produit Intérieur Brut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PIB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stationnaire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stationnaire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stationnaire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823266"/>
                  </a:ext>
                </a:extLst>
              </a:tr>
              <a:tr h="622356">
                <a:tc>
                  <a:txBody>
                    <a:bodyPr/>
                    <a:lstStyle/>
                    <a:p>
                      <a:r>
                        <a:rPr lang="fr-FR" dirty="0"/>
                        <a:t>Prix des biens immobiliers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RRES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stationnaire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stationnaire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stationnaire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372954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BB2DF88-BA38-4262-BB95-79FA5C395D59}"/>
              </a:ext>
            </a:extLst>
          </p:cNvPr>
          <p:cNvSpPr txBox="1"/>
          <p:nvPr/>
        </p:nvSpPr>
        <p:spPr>
          <a:xfrm>
            <a:off x="1157744" y="2075666"/>
            <a:ext cx="7681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Variables macroéconomiques potentielles et tests de stationnarité.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4E98D-4B06-4009-A099-6974DBBF2A2B}"/>
              </a:ext>
            </a:extLst>
          </p:cNvPr>
          <p:cNvSpPr/>
          <p:nvPr/>
        </p:nvSpPr>
        <p:spPr>
          <a:xfrm rot="5400000">
            <a:off x="9648635" y="1557219"/>
            <a:ext cx="8039194" cy="8734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635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5DF89-DDC8-44D5-8F04-DE52151BB4E2}"/>
              </a:ext>
            </a:extLst>
          </p:cNvPr>
          <p:cNvSpPr/>
          <p:nvPr/>
        </p:nvSpPr>
        <p:spPr>
          <a:xfrm>
            <a:off x="391196" y="2232435"/>
            <a:ext cx="609600" cy="6405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BC67C-2E06-43E3-9B58-C00EE2622FD8}"/>
              </a:ext>
            </a:extLst>
          </p:cNvPr>
          <p:cNvSpPr/>
          <p:nvPr/>
        </p:nvSpPr>
        <p:spPr>
          <a:xfrm>
            <a:off x="9547784" y="2232433"/>
            <a:ext cx="609600" cy="6405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C8B987-1B09-4D3F-B972-0367B419344C}"/>
              </a:ext>
            </a:extLst>
          </p:cNvPr>
          <p:cNvSpPr txBox="1"/>
          <p:nvPr/>
        </p:nvSpPr>
        <p:spPr>
          <a:xfrm>
            <a:off x="10239895" y="2241630"/>
            <a:ext cx="9427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/>
              <a:t>Transformations des variables.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778553-3C49-4012-BC12-63C36FD1222F}"/>
              </a:ext>
            </a:extLst>
          </p:cNvPr>
          <p:cNvSpPr txBox="1"/>
          <p:nvPr/>
        </p:nvSpPr>
        <p:spPr>
          <a:xfrm>
            <a:off x="500397" y="7518836"/>
            <a:ext cx="7863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Aucune</a:t>
            </a:r>
            <a:r>
              <a:rPr lang="fr-FR" sz="2800" dirty="0"/>
              <a:t> variable brute n’est stationnaire, il faut donc procéder à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des transformations </a:t>
            </a:r>
            <a:r>
              <a:rPr lang="fr-FR" sz="2800" dirty="0"/>
              <a:t>de ces dernières afin de les stationnariser.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5C2A44-6115-412F-A7E6-0EA2CF4A360C}"/>
              </a:ext>
            </a:extLst>
          </p:cNvPr>
          <p:cNvSpPr txBox="1"/>
          <p:nvPr/>
        </p:nvSpPr>
        <p:spPr>
          <a:xfrm>
            <a:off x="9760383" y="3948971"/>
            <a:ext cx="80704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800" dirty="0"/>
              <a:t>Différenciation première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800" dirty="0"/>
              <a:t>Création de 5 lags par variable dans l’objectif de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capter les points de retournement </a:t>
            </a:r>
            <a:r>
              <a:rPr lang="fr-FR" sz="2800" dirty="0"/>
              <a:t>de la série des taux de défaut.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A0D9CDD-CC92-4E37-93AF-D9345D92E2D9}"/>
              </a:ext>
            </a:extLst>
          </p:cNvPr>
          <p:cNvSpPr txBox="1"/>
          <p:nvPr/>
        </p:nvSpPr>
        <p:spPr>
          <a:xfrm>
            <a:off x="9529391" y="3307073"/>
            <a:ext cx="74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alibri corps"/>
              </a:rPr>
              <a:t>Les variables explicatives 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7F8358-BE13-413A-BCAE-D586BB9BCA5D}"/>
              </a:ext>
            </a:extLst>
          </p:cNvPr>
          <p:cNvSpPr txBox="1"/>
          <p:nvPr/>
        </p:nvSpPr>
        <p:spPr>
          <a:xfrm>
            <a:off x="9547784" y="6220801"/>
            <a:ext cx="74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série des taux de défaut :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001256" y="6929450"/>
            <a:ext cx="7500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800" dirty="0"/>
              <a:t>On définit bêta tel que la série soit stationnaire :</a:t>
            </a:r>
          </a:p>
          <a:p>
            <a:pPr marL="285750" indent="-285750"/>
            <a:endParaRPr lang="fr-FR" sz="2800" dirty="0"/>
          </a:p>
          <a:p>
            <a:pPr marL="285750" indent="-285750" algn="ctr"/>
            <a:r>
              <a:rPr lang="fr-FR" sz="3600" b="1" dirty="0"/>
              <a:t>DR </a:t>
            </a:r>
            <a:r>
              <a:rPr lang="fr-FR" sz="2800" b="1" dirty="0"/>
              <a:t>t</a:t>
            </a:r>
            <a:r>
              <a:rPr lang="fr-FR" sz="3600" b="1" dirty="0"/>
              <a:t> = </a:t>
            </a:r>
            <a:r>
              <a:rPr lang="el-GR" sz="3600" b="1" dirty="0"/>
              <a:t>β</a:t>
            </a:r>
            <a:r>
              <a:rPr lang="fr-FR" sz="3600" b="1" dirty="0"/>
              <a:t> * DR </a:t>
            </a:r>
            <a:r>
              <a:rPr lang="fr-FR" sz="2800" b="1" dirty="0"/>
              <a:t>t-1</a:t>
            </a:r>
            <a:endParaRPr lang="fr-FR" sz="3600" b="1" dirty="0"/>
          </a:p>
          <a:p>
            <a:pPr marL="285750" indent="-285750" algn="ctr"/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64758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C3C25F-EB65-4008-836A-8145C644DD7A}"/>
              </a:ext>
            </a:extLst>
          </p:cNvPr>
          <p:cNvSpPr/>
          <p:nvPr/>
        </p:nvSpPr>
        <p:spPr>
          <a:xfrm>
            <a:off x="161157" y="4914900"/>
            <a:ext cx="18045391" cy="525574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FD521-E61A-4A84-9C11-593E3646BCA7}"/>
              </a:ext>
            </a:extLst>
          </p:cNvPr>
          <p:cNvSpPr/>
          <p:nvPr/>
        </p:nvSpPr>
        <p:spPr>
          <a:xfrm rot="5400000">
            <a:off x="7649841" y="-5906862"/>
            <a:ext cx="3078525" cy="180453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635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86CB1A0-FB68-493E-8DF6-F7685FBD109D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Modèle économétrique (3/5)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AF7442-984F-4438-8A92-4608196DA679}"/>
              </a:ext>
            </a:extLst>
          </p:cNvPr>
          <p:cNvSpPr txBox="1"/>
          <p:nvPr/>
        </p:nvSpPr>
        <p:spPr>
          <a:xfrm>
            <a:off x="302937" y="745574"/>
            <a:ext cx="16013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Analyse exploratoire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DD517E-0787-4B15-95EB-955BB1829075}"/>
              </a:ext>
            </a:extLst>
          </p:cNvPr>
          <p:cNvSpPr/>
          <p:nvPr/>
        </p:nvSpPr>
        <p:spPr>
          <a:xfrm>
            <a:off x="218227" y="1652468"/>
            <a:ext cx="609600" cy="6405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3</a:t>
            </a:r>
            <a:endParaRPr lang="fr-FR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008E48-1EFA-4264-BE8A-C174DC4B55FE}"/>
              </a:ext>
            </a:extLst>
          </p:cNvPr>
          <p:cNvSpPr txBox="1"/>
          <p:nvPr/>
        </p:nvSpPr>
        <p:spPr>
          <a:xfrm>
            <a:off x="1066800" y="1680365"/>
            <a:ext cx="541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Analyse exploratoire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B2513E-335F-48EC-8592-0C57F699EF62}"/>
              </a:ext>
            </a:extLst>
          </p:cNvPr>
          <p:cNvSpPr txBox="1"/>
          <p:nvPr/>
        </p:nvSpPr>
        <p:spPr>
          <a:xfrm>
            <a:off x="488868" y="2407568"/>
            <a:ext cx="174181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Objectifs :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3200" dirty="0"/>
              <a:t>Orienter le choix des variables et de leurs retards qui sera confirmé ou non par l’algorithme </a:t>
            </a:r>
            <a:r>
              <a:rPr lang="fr-FR" sz="3200" dirty="0" err="1"/>
              <a:t>Stepwise</a:t>
            </a:r>
            <a:r>
              <a:rPr lang="fr-FR" sz="3200" dirty="0"/>
              <a:t> par la suite ;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3200" dirty="0"/>
              <a:t>Exclure définitivement certaines variables.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F2386C7-CE69-4720-B73E-C9FC87844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0" b="-1"/>
          <a:stretch/>
        </p:blipFill>
        <p:spPr>
          <a:xfrm>
            <a:off x="268596" y="6343057"/>
            <a:ext cx="4340113" cy="33718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6E1136-013C-4B8D-94C3-B76DC76B9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0" t="1730"/>
          <a:stretch/>
        </p:blipFill>
        <p:spPr>
          <a:xfrm>
            <a:off x="13716000" y="6361708"/>
            <a:ext cx="4416265" cy="337184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6889134-BDA8-4A89-80B5-5495D7974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1"/>
          <a:stretch/>
        </p:blipFill>
        <p:spPr>
          <a:xfrm>
            <a:off x="4724400" y="6365464"/>
            <a:ext cx="4286250" cy="33718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90C3309-645C-4407-9947-85ABAF2EB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365464"/>
            <a:ext cx="4456014" cy="337185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94863E3-2D0E-40D6-A112-DDAB9461A7BA}"/>
              </a:ext>
            </a:extLst>
          </p:cNvPr>
          <p:cNvSpPr txBox="1"/>
          <p:nvPr/>
        </p:nvSpPr>
        <p:spPr>
          <a:xfrm>
            <a:off x="13792200" y="5219700"/>
            <a:ext cx="450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Lag4 de la différence première de l’indice des prix à la consommation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CBA267-BEC4-420B-BCF0-91116A7AF751}"/>
              </a:ext>
            </a:extLst>
          </p:cNvPr>
          <p:cNvSpPr txBox="1"/>
          <p:nvPr/>
        </p:nvSpPr>
        <p:spPr>
          <a:xfrm>
            <a:off x="4803803" y="5303103"/>
            <a:ext cx="434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Lag4 de la différence première du PIB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7943615-0D12-44AC-A8A7-60257C6DB724}"/>
              </a:ext>
            </a:extLst>
          </p:cNvPr>
          <p:cNvSpPr txBox="1"/>
          <p:nvPr/>
        </p:nvSpPr>
        <p:spPr>
          <a:xfrm>
            <a:off x="9258115" y="5303103"/>
            <a:ext cx="4456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Lag2 de la différence première du taux d’intérêt de long terme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891AB88-3678-4714-A58E-376EEB49832E}"/>
              </a:ext>
            </a:extLst>
          </p:cNvPr>
          <p:cNvSpPr txBox="1"/>
          <p:nvPr/>
        </p:nvSpPr>
        <p:spPr>
          <a:xfrm>
            <a:off x="228600" y="5303103"/>
            <a:ext cx="4340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Lag3 de la différence première du taux d’intérêt de long terme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A84F2EB-3714-4023-8A26-DE3A8BF2833B}"/>
              </a:ext>
            </a:extLst>
          </p:cNvPr>
          <p:cNvSpPr/>
          <p:nvPr/>
        </p:nvSpPr>
        <p:spPr>
          <a:xfrm>
            <a:off x="14423938" y="6816144"/>
            <a:ext cx="1219200" cy="220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3D6498E8-63E7-48B0-85B2-9D63ECFA73E4}"/>
              </a:ext>
            </a:extLst>
          </p:cNvPr>
          <p:cNvSpPr/>
          <p:nvPr/>
        </p:nvSpPr>
        <p:spPr>
          <a:xfrm>
            <a:off x="16571156" y="6812817"/>
            <a:ext cx="1219200" cy="220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4C19DEE2-29D2-4A37-B22A-B1B02C61893E}"/>
              </a:ext>
            </a:extLst>
          </p:cNvPr>
          <p:cNvCxnSpPr>
            <a:cxnSpLocks/>
          </p:cNvCxnSpPr>
          <p:nvPr/>
        </p:nvCxnSpPr>
        <p:spPr>
          <a:xfrm>
            <a:off x="5423172" y="7508996"/>
            <a:ext cx="3455814" cy="7430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E1632D51-6685-4E0D-A8B4-B5EDC4DA5ECA}"/>
              </a:ext>
            </a:extLst>
          </p:cNvPr>
          <p:cNvCxnSpPr>
            <a:cxnSpLocks/>
          </p:cNvCxnSpPr>
          <p:nvPr/>
        </p:nvCxnSpPr>
        <p:spPr>
          <a:xfrm flipV="1">
            <a:off x="10210800" y="7484518"/>
            <a:ext cx="3200400" cy="661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9CE496E0-60ED-430C-8A96-ED241B9BCDD3}"/>
              </a:ext>
            </a:extLst>
          </p:cNvPr>
          <p:cNvCxnSpPr>
            <a:cxnSpLocks/>
          </p:cNvCxnSpPr>
          <p:nvPr/>
        </p:nvCxnSpPr>
        <p:spPr>
          <a:xfrm flipV="1">
            <a:off x="1208889" y="7433760"/>
            <a:ext cx="3176424" cy="762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Parallélogramme 43">
            <a:extLst>
              <a:ext uri="{FF2B5EF4-FFF2-40B4-BE49-F238E27FC236}">
                <a16:creationId xmlns:a16="http://schemas.microsoft.com/office/drawing/2014/main" id="{AC91DFA0-D2C5-47E4-AD6F-E4F929C0F9C2}"/>
              </a:ext>
            </a:extLst>
          </p:cNvPr>
          <p:cNvSpPr/>
          <p:nvPr/>
        </p:nvSpPr>
        <p:spPr>
          <a:xfrm rot="2438169">
            <a:off x="15941740" y="6534731"/>
            <a:ext cx="262711" cy="2873926"/>
          </a:xfrm>
          <a:prstGeom prst="parallelogram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arallélogramme 44">
            <a:extLst>
              <a:ext uri="{FF2B5EF4-FFF2-40B4-BE49-F238E27FC236}">
                <a16:creationId xmlns:a16="http://schemas.microsoft.com/office/drawing/2014/main" id="{02CFCE89-AE89-4BB3-8DC3-D0D4D2F4E018}"/>
              </a:ext>
            </a:extLst>
          </p:cNvPr>
          <p:cNvSpPr/>
          <p:nvPr/>
        </p:nvSpPr>
        <p:spPr>
          <a:xfrm rot="8182033">
            <a:off x="16026767" y="6557102"/>
            <a:ext cx="262711" cy="2873926"/>
          </a:xfrm>
          <a:prstGeom prst="parallelogram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C52FC20-DBB5-4C0E-A0DB-19BBC29E700A}"/>
              </a:ext>
            </a:extLst>
          </p:cNvPr>
          <p:cNvSpPr/>
          <p:nvPr/>
        </p:nvSpPr>
        <p:spPr>
          <a:xfrm>
            <a:off x="144643" y="4717092"/>
            <a:ext cx="9382973" cy="495209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Graphiques en fonction de la différence première du taux de défaut</a:t>
            </a:r>
          </a:p>
        </p:txBody>
      </p:sp>
    </p:spTree>
    <p:extLst>
      <p:ext uri="{BB962C8B-B14F-4D97-AF65-F5344CB8AC3E}">
        <p14:creationId xmlns:p14="http://schemas.microsoft.com/office/powerpoint/2010/main" val="219713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4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A7C7CD-9B07-4DE5-9F85-021809E30B0E}"/>
              </a:ext>
            </a:extLst>
          </p:cNvPr>
          <p:cNvSpPr/>
          <p:nvPr/>
        </p:nvSpPr>
        <p:spPr>
          <a:xfrm rot="5400000">
            <a:off x="342797" y="1356840"/>
            <a:ext cx="8458200" cy="88687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635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F277F2-AF83-4BB0-8390-6E2F3BF85CE7}"/>
              </a:ext>
            </a:extLst>
          </p:cNvPr>
          <p:cNvSpPr/>
          <p:nvPr/>
        </p:nvSpPr>
        <p:spPr>
          <a:xfrm rot="5400000">
            <a:off x="9418131" y="1287968"/>
            <a:ext cx="8458199" cy="9006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635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5FEA5-0A54-4BDA-9889-D2E02F7EB82B}"/>
              </a:ext>
            </a:extLst>
          </p:cNvPr>
          <p:cNvSpPr/>
          <p:nvPr/>
        </p:nvSpPr>
        <p:spPr>
          <a:xfrm>
            <a:off x="332672" y="1714500"/>
            <a:ext cx="609600" cy="6405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8D307D-42A8-413C-AA16-34EFE4331923}"/>
              </a:ext>
            </a:extLst>
          </p:cNvPr>
          <p:cNvSpPr txBox="1"/>
          <p:nvPr/>
        </p:nvSpPr>
        <p:spPr>
          <a:xfrm>
            <a:off x="1063514" y="1750967"/>
            <a:ext cx="541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Sélection des variables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892AE6-9D8B-456B-8F18-B9D4DA694126}"/>
              </a:ext>
            </a:extLst>
          </p:cNvPr>
          <p:cNvSpPr txBox="1"/>
          <p:nvPr/>
        </p:nvSpPr>
        <p:spPr>
          <a:xfrm>
            <a:off x="420980" y="2463301"/>
            <a:ext cx="85852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fr-FR" sz="2800" dirty="0"/>
              <a:t>Mise en œuvre d’un algorithme de sélection par la méthode </a:t>
            </a:r>
            <a:r>
              <a:rPr lang="fr-FR" sz="2800" b="1" dirty="0" err="1">
                <a:solidFill>
                  <a:schemeClr val="accent5">
                    <a:lumMod val="75000"/>
                  </a:schemeClr>
                </a:solidFill>
              </a:rPr>
              <a:t>Stepwise</a:t>
            </a:r>
            <a:r>
              <a:rPr lang="fr-FR" sz="2800" dirty="0"/>
              <a:t> :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fr-FR" sz="2800" dirty="0"/>
              <a:t>Introduction dans le modèle des retards des variables différenciées uniquement ;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r>
              <a:rPr lang="fr-FR" sz="2800" dirty="0" err="1"/>
              <a:t>Statistical</a:t>
            </a:r>
            <a:r>
              <a:rPr lang="fr-FR" sz="2800" dirty="0"/>
              <a:t> Learning et </a:t>
            </a:r>
            <a:r>
              <a:rPr lang="fr-FR" sz="2800" dirty="0" err="1"/>
              <a:t>Press</a:t>
            </a:r>
            <a:r>
              <a:rPr lang="fr-FR" sz="2800" dirty="0"/>
              <a:t>.</a:t>
            </a:r>
          </a:p>
          <a:p>
            <a:pPr marL="1428750" lvl="2" indent="-514350">
              <a:buFont typeface="Wingdings" panose="05000000000000000000" pitchFamily="2" charset="2"/>
              <a:buChar char="§"/>
            </a:pPr>
            <a:endParaRPr lang="fr-FR" sz="2800" dirty="0"/>
          </a:p>
          <a:p>
            <a:pPr marL="514350" indent="-514350">
              <a:buAutoNum type="arabicParenR"/>
            </a:pPr>
            <a:r>
              <a:rPr lang="fr-FR" sz="2800" dirty="0"/>
              <a:t>Comparaison des variables sélectionnées par le modèle aux conclusions de l’analyse exploratoire effectuée précédemment, on retient finalement : </a:t>
            </a:r>
            <a:endParaRPr lang="fr-FR" sz="2800" dirty="0">
              <a:sym typeface="Wingdings" panose="05000000000000000000" pitchFamily="2" charset="2"/>
            </a:endParaRPr>
          </a:p>
          <a:p>
            <a:pPr marL="514350" indent="-514350">
              <a:buAutoNum type="arabicParenR"/>
            </a:pPr>
            <a:endParaRPr lang="fr-FR" sz="2800" dirty="0"/>
          </a:p>
          <a:p>
            <a:pPr marL="514350" indent="-514350">
              <a:buAutoNum type="arabicParenR"/>
            </a:pPr>
            <a:endParaRPr lang="fr-FR" sz="28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876F376-BAB5-4405-BAB3-7DDA812E3D2D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Modèle économétrique (4/5)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3855AB-FC9D-49FE-BF31-87CCFE754569}"/>
              </a:ext>
            </a:extLst>
          </p:cNvPr>
          <p:cNvSpPr txBox="1"/>
          <p:nvPr/>
        </p:nvSpPr>
        <p:spPr>
          <a:xfrm>
            <a:off x="302937" y="745574"/>
            <a:ext cx="16013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Sélection des variables finales et estimations</a:t>
            </a:r>
          </a:p>
        </p:txBody>
      </p:sp>
      <p:graphicFrame>
        <p:nvGraphicFramePr>
          <p:cNvPr id="11" name="Tableau 6">
            <a:extLst>
              <a:ext uri="{FF2B5EF4-FFF2-40B4-BE49-F238E27FC236}">
                <a16:creationId xmlns:a16="http://schemas.microsoft.com/office/drawing/2014/main" id="{2F04CE6E-91F8-4674-A1E3-F844EBE14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654336"/>
              </p:ext>
            </p:extLst>
          </p:nvPr>
        </p:nvGraphicFramePr>
        <p:xfrm>
          <a:off x="255880" y="6571846"/>
          <a:ext cx="8632034" cy="3187019"/>
        </p:xfrm>
        <a:graphic>
          <a:graphicData uri="http://schemas.openxmlformats.org/drawingml/2006/table">
            <a:tbl>
              <a:tblPr firstRow="1">
                <a:solidFill>
                  <a:schemeClr val="bg1"/>
                </a:solidFill>
                <a:effectLst>
                  <a:outerShdw blurRad="393700" dist="50800" dir="5400000" algn="ctr" rotWithShape="0">
                    <a:schemeClr val="bg1">
                      <a:lumMod val="85000"/>
                      <a:alpha val="53000"/>
                    </a:schemeClr>
                  </a:outerShdw>
                </a:effectLst>
                <a:tableStyleId>{5C22544A-7EE6-4342-B048-85BDC9FD1C3A}</a:tableStyleId>
              </a:tblPr>
              <a:tblGrid>
                <a:gridCol w="3055767">
                  <a:extLst>
                    <a:ext uri="{9D8B030D-6E8A-4147-A177-3AD203B41FA5}">
                      <a16:colId xmlns:a16="http://schemas.microsoft.com/office/drawing/2014/main" val="2010972009"/>
                    </a:ext>
                  </a:extLst>
                </a:gridCol>
                <a:gridCol w="1260251">
                  <a:extLst>
                    <a:ext uri="{9D8B030D-6E8A-4147-A177-3AD203B41FA5}">
                      <a16:colId xmlns:a16="http://schemas.microsoft.com/office/drawing/2014/main" val="70314352"/>
                    </a:ext>
                  </a:extLst>
                </a:gridCol>
                <a:gridCol w="2387932">
                  <a:extLst>
                    <a:ext uri="{9D8B030D-6E8A-4147-A177-3AD203B41FA5}">
                      <a16:colId xmlns:a16="http://schemas.microsoft.com/office/drawing/2014/main" val="657913849"/>
                    </a:ext>
                  </a:extLst>
                </a:gridCol>
                <a:gridCol w="1928084">
                  <a:extLst>
                    <a:ext uri="{9D8B030D-6E8A-4147-A177-3AD203B41FA5}">
                      <a16:colId xmlns:a16="http://schemas.microsoft.com/office/drawing/2014/main" val="3612283213"/>
                    </a:ext>
                  </a:extLst>
                </a:gridCol>
              </a:tblGrid>
              <a:tr h="49437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+mn-lt"/>
                        </a:rPr>
                        <a:t>Variables explicatives retenues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+mn-lt"/>
                        </a:rPr>
                        <a:t>Nom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Transformation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LAG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66023"/>
                  </a:ext>
                </a:extLst>
              </a:tr>
              <a:tr h="70624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Taux d’intérêt de Long Terme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IRLT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Différence première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Lag2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277858"/>
                  </a:ext>
                </a:extLst>
              </a:tr>
              <a:tr h="70624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Produit Intérieur Brut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PIB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Différence première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Lag4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823266"/>
                  </a:ext>
                </a:extLst>
              </a:tr>
              <a:tr h="4943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Taux de défaut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Aucune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Lag1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372954"/>
                  </a:ext>
                </a:extLst>
              </a:tr>
              <a:tr h="4943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Taux de défaut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Différence première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Lag3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267334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8FCE1640-A3C6-4EE1-93DA-47177710476B}"/>
              </a:ext>
            </a:extLst>
          </p:cNvPr>
          <p:cNvSpPr txBox="1"/>
          <p:nvPr/>
        </p:nvSpPr>
        <p:spPr>
          <a:xfrm>
            <a:off x="8447124" y="3061783"/>
            <a:ext cx="94198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n-NO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 = beta*lag(DR) + intercept + a*lag3(dif(DR)) </a:t>
            </a:r>
          </a:p>
          <a:p>
            <a:pPr algn="ctr"/>
            <a:r>
              <a:rPr lang="nn-NO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+ b*lag4(dif(GDP)) + c*lag2(dif(IRLT)) 	+ </a:t>
            </a:r>
            <a:r>
              <a:rPr lang="el-GR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endParaRPr lang="fr-FR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7072E-9FAC-411F-B2B2-D34C2D8F3551}"/>
              </a:ext>
            </a:extLst>
          </p:cNvPr>
          <p:cNvSpPr/>
          <p:nvPr/>
        </p:nvSpPr>
        <p:spPr>
          <a:xfrm>
            <a:off x="9422189" y="1724716"/>
            <a:ext cx="609600" cy="6405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1F49AE-51BB-42C3-8C1F-32EAE31D2FC5}"/>
              </a:ext>
            </a:extLst>
          </p:cNvPr>
          <p:cNvSpPr txBox="1"/>
          <p:nvPr/>
        </p:nvSpPr>
        <p:spPr>
          <a:xfrm>
            <a:off x="10181912" y="1773357"/>
            <a:ext cx="541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Modélisation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964C120-D31E-4658-8F4F-FDF8246B1A8D}"/>
              </a:ext>
            </a:extLst>
          </p:cNvPr>
          <p:cNvSpPr txBox="1"/>
          <p:nvPr/>
        </p:nvSpPr>
        <p:spPr>
          <a:xfrm>
            <a:off x="9312833" y="2476500"/>
            <a:ext cx="8289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Modèle final visant à minimiser le U de Theil :  </a:t>
            </a:r>
          </a:p>
          <a:p>
            <a:pPr marL="514350" indent="-514350">
              <a:buAutoNum type="arabicParenR"/>
            </a:pPr>
            <a:endParaRPr lang="fr-FR" sz="28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708BFB5-5787-4D5B-8BEA-B3E69B81FEC3}"/>
              </a:ext>
            </a:extLst>
          </p:cNvPr>
          <p:cNvSpPr txBox="1"/>
          <p:nvPr/>
        </p:nvSpPr>
        <p:spPr>
          <a:xfrm>
            <a:off x="9422189" y="4478337"/>
            <a:ext cx="84448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Simulation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dynamique</a:t>
            </a:r>
            <a:r>
              <a:rPr lang="fr-FR" sz="2800" dirty="0"/>
              <a:t> 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fr-FR" sz="2800" dirty="0"/>
              <a:t>Réinjection du DR estimé dans les </a:t>
            </a:r>
            <a:r>
              <a:rPr lang="fr-FR" sz="2800" dirty="0" err="1"/>
              <a:t>lags</a:t>
            </a:r>
            <a:r>
              <a:rPr lang="fr-FR" sz="2800" dirty="0"/>
              <a:t> à chaque pas de temps</a:t>
            </a:r>
          </a:p>
          <a:p>
            <a:pPr marL="514350" indent="-514350">
              <a:buAutoNum type="arabicParenR"/>
            </a:pPr>
            <a:endParaRPr lang="fr-FR" sz="2800" dirty="0"/>
          </a:p>
        </p:txBody>
      </p:sp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326CD697-EF1D-44FF-92C0-B9EC09136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883187"/>
              </p:ext>
            </p:extLst>
          </p:nvPr>
        </p:nvGraphicFramePr>
        <p:xfrm>
          <a:off x="9262183" y="6535769"/>
          <a:ext cx="8888280" cy="3242980"/>
        </p:xfrm>
        <a:graphic>
          <a:graphicData uri="http://schemas.openxmlformats.org/drawingml/2006/table">
            <a:tbl>
              <a:tblPr/>
              <a:tblGrid>
                <a:gridCol w="1777656">
                  <a:extLst>
                    <a:ext uri="{9D8B030D-6E8A-4147-A177-3AD203B41FA5}">
                      <a16:colId xmlns:a16="http://schemas.microsoft.com/office/drawing/2014/main" val="1184604678"/>
                    </a:ext>
                  </a:extLst>
                </a:gridCol>
                <a:gridCol w="1777656">
                  <a:extLst>
                    <a:ext uri="{9D8B030D-6E8A-4147-A177-3AD203B41FA5}">
                      <a16:colId xmlns:a16="http://schemas.microsoft.com/office/drawing/2014/main" val="4205747937"/>
                    </a:ext>
                  </a:extLst>
                </a:gridCol>
                <a:gridCol w="1777656">
                  <a:extLst>
                    <a:ext uri="{9D8B030D-6E8A-4147-A177-3AD203B41FA5}">
                      <a16:colId xmlns:a16="http://schemas.microsoft.com/office/drawing/2014/main" val="2264466636"/>
                    </a:ext>
                  </a:extLst>
                </a:gridCol>
                <a:gridCol w="1777656">
                  <a:extLst>
                    <a:ext uri="{9D8B030D-6E8A-4147-A177-3AD203B41FA5}">
                      <a16:colId xmlns:a16="http://schemas.microsoft.com/office/drawing/2014/main" val="3373110148"/>
                    </a:ext>
                  </a:extLst>
                </a:gridCol>
                <a:gridCol w="1777656">
                  <a:extLst>
                    <a:ext uri="{9D8B030D-6E8A-4147-A177-3AD203B41FA5}">
                      <a16:colId xmlns:a16="http://schemas.microsoft.com/office/drawing/2014/main" val="3131874329"/>
                    </a:ext>
                  </a:extLst>
                </a:gridCol>
              </a:tblGrid>
              <a:tr h="430568">
                <a:tc gridSpan="5">
                  <a:txBody>
                    <a:bodyPr/>
                    <a:lstStyle/>
                    <a:p>
                      <a:pPr algn="ctr" fontAlgn="t"/>
                      <a:r>
                        <a:rPr lang="fr-FR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Valeurs estimées OLS Paramètre non linéaires 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05921"/>
                  </a:ext>
                </a:extLst>
              </a:tr>
              <a:tr h="659572">
                <a:tc>
                  <a:txBody>
                    <a:bodyPr/>
                    <a:lstStyle/>
                    <a:p>
                      <a:pPr algn="ctr" fontAlgn="t"/>
                      <a:r>
                        <a:rPr lang="fr-FR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Paramètres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Estimation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800" b="1" i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Err</a:t>
                      </a:r>
                      <a:r>
                        <a:rPr lang="fr-FR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type approx.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Valeur du test t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Approx</a:t>
                      </a:r>
                      <a:br>
                        <a:rPr lang="fr-FR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</a:br>
                      <a:r>
                        <a:rPr lang="fr-FR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 &gt; |t|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629721"/>
                  </a:ext>
                </a:extLst>
              </a:tr>
              <a:tr h="430568"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beta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0.91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19.20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&lt;.0001</a:t>
                      </a:r>
                      <a:r>
                        <a:rPr lang="fr-FR" b="0" i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*</a:t>
                      </a:r>
                      <a:endParaRPr lang="fr-FR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921911"/>
                  </a:ext>
                </a:extLst>
              </a:tr>
              <a:tr h="430568"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intercept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0.32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0.20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1.60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0.12 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174385"/>
                  </a:ext>
                </a:extLst>
              </a:tr>
              <a:tr h="430568"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2.16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0.04 *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825948"/>
                  </a:ext>
                </a:extLst>
              </a:tr>
              <a:tr h="430568"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-0.00007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0.000018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-4.24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0.0003 *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913260"/>
                  </a:ext>
                </a:extLst>
              </a:tr>
              <a:tr h="430568"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0.18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2.49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0.02 *</a:t>
                      </a:r>
                    </a:p>
                  </a:txBody>
                  <a:tcPr marL="47625" marR="47625" marT="47625" marB="476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584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10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EAEBE9-4826-4C81-9BD7-8C2BF9913665}"/>
              </a:ext>
            </a:extLst>
          </p:cNvPr>
          <p:cNvSpPr/>
          <p:nvPr/>
        </p:nvSpPr>
        <p:spPr>
          <a:xfrm>
            <a:off x="9695554" y="-3941"/>
            <a:ext cx="8574053" cy="10287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DE8AF8D-8746-4762-A17B-388A010957F9}"/>
              </a:ext>
            </a:extLst>
          </p:cNvPr>
          <p:cNvSpPr txBox="1"/>
          <p:nvPr/>
        </p:nvSpPr>
        <p:spPr>
          <a:xfrm>
            <a:off x="10643199" y="531851"/>
            <a:ext cx="6922290" cy="88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36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3600" dirty="0">
                <a:solidFill>
                  <a:schemeClr val="bg1"/>
                </a:solidFill>
              </a:rPr>
              <a:t>Bonne capacité </a:t>
            </a:r>
            <a:r>
              <a:rPr lang="fr-FR" sz="3600" b="1" dirty="0">
                <a:solidFill>
                  <a:schemeClr val="bg1"/>
                </a:solidFill>
              </a:rPr>
              <a:t>prédictive, U de Theil :</a:t>
            </a:r>
            <a:r>
              <a:rPr lang="fr-FR" sz="3600" dirty="0">
                <a:solidFill>
                  <a:schemeClr val="bg1"/>
                </a:solidFill>
              </a:rPr>
              <a:t> 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FR" sz="36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FR" sz="36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FR" sz="3600" dirty="0">
              <a:solidFill>
                <a:schemeClr val="bg1"/>
              </a:solidFill>
            </a:endParaRPr>
          </a:p>
          <a:p>
            <a:pPr marL="457200" indent="-457200"/>
            <a:endParaRPr lang="fr-FR" sz="3600" dirty="0">
              <a:solidFill>
                <a:schemeClr val="bg1"/>
              </a:solidFill>
            </a:endParaRPr>
          </a:p>
          <a:p>
            <a:pPr marL="457200" indent="-457200"/>
            <a:endParaRPr lang="fr-FR" sz="36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FR" sz="36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3600" dirty="0">
                <a:solidFill>
                  <a:schemeClr val="bg1"/>
                </a:solidFill>
              </a:rPr>
              <a:t>Biais (UM) : 0,01.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FR" sz="36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FR" sz="36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3600" dirty="0">
                <a:solidFill>
                  <a:schemeClr val="bg1"/>
                </a:solidFill>
              </a:rPr>
              <a:t>Bonne capacité à capter </a:t>
            </a:r>
            <a:r>
              <a:rPr lang="fr-FR" sz="3600" b="1" dirty="0">
                <a:solidFill>
                  <a:schemeClr val="bg1"/>
                </a:solidFill>
              </a:rPr>
              <a:t>les points de retournement</a:t>
            </a:r>
            <a:r>
              <a:rPr lang="fr-FR" sz="3600" dirty="0">
                <a:solidFill>
                  <a:schemeClr val="bg1"/>
                </a:solidFill>
              </a:rPr>
              <a:t> de la série.</a:t>
            </a:r>
          </a:p>
          <a:p>
            <a:pPr marL="514350" indent="-514350">
              <a:buAutoNum type="arabicParenR"/>
            </a:pPr>
            <a:endParaRPr lang="fr-FR" sz="28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8BDCF80-1E7F-452C-92A4-3056D2356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2"/>
          <a:stretch/>
        </p:blipFill>
        <p:spPr>
          <a:xfrm>
            <a:off x="462120" y="2781300"/>
            <a:ext cx="8305800" cy="59245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B42AB5B-1BFF-4E2A-BD18-7321A8DB8220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Modèle économétrique (5/5)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4BBDEB-418E-479E-8DC1-1319255CECCE}"/>
              </a:ext>
            </a:extLst>
          </p:cNvPr>
          <p:cNvSpPr txBox="1"/>
          <p:nvPr/>
        </p:nvSpPr>
        <p:spPr>
          <a:xfrm>
            <a:off x="302937" y="745574"/>
            <a:ext cx="16013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Estimation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08B240-84FC-4D97-BEF0-B500F3007357}"/>
              </a:ext>
            </a:extLst>
          </p:cNvPr>
          <p:cNvSpPr txBox="1"/>
          <p:nvPr/>
        </p:nvSpPr>
        <p:spPr>
          <a:xfrm>
            <a:off x="1778004" y="220579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Taux de défaut estimés et vrais taux de défaut </a:t>
            </a: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U = </a:t>
            </a: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DAE423D-EE3C-4C40-826F-4651A2BE91E0}"/>
                  </a:ext>
                </a:extLst>
              </p:cNvPr>
              <p:cNvSpPr txBox="1"/>
              <p:nvPr/>
            </p:nvSpPr>
            <p:spPr>
              <a:xfrm>
                <a:off x="10944200" y="2781300"/>
                <a:ext cx="9144000" cy="2247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600" b="1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3600" b="1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fr-FR" sz="3600" b="1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fr-FR" sz="3600" b="1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3600" b="1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fr-FR" sz="3600" b="1" i="1" smtClean="0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3600" b="1" i="1" smtClean="0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</m:acc>
                                            <m:r>
                                              <a:rPr lang="fr-FR" sz="3600" b="1" i="1" smtClean="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𝒕</m:t>
                                            </m:r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𝒀𝒕</m:t>
                                            </m:r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num>
                                          <m:den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𝒀𝒕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fr-FR" sz="3600" b="1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fr-FR" sz="3600" b="1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fr-FR" sz="3600" b="1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3600" b="1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𝒀𝒕</m:t>
                                            </m:r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𝒀𝒕</m:t>
                                            </m:r>
                                          </m:num>
                                          <m:den>
                                            <m:r>
                                              <a:rPr lang="fr-FR" sz="3600" b="1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𝒀𝒕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fr-FR" sz="3600" b="1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rad>
                  </m:oMath>
                </a14:m>
                <a:r>
                  <a:rPr lang="fr-FR" sz="3600" b="1" dirty="0">
                    <a:solidFill>
                      <a:schemeClr val="bg1">
                        <a:lumMod val="95000"/>
                      </a:schemeClr>
                    </a:solidFill>
                  </a:rPr>
                  <a:t> = 0,0266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id="{BDAE423D-EE3C-4C40-826F-4651A2BE9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4200" y="2781300"/>
                <a:ext cx="9144000" cy="2247667"/>
              </a:xfrm>
              <a:prstGeom prst="rect">
                <a:avLst/>
              </a:prstGeom>
              <a:blipFill>
                <a:blip r:embed="rId3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62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Espace réservé du contenu 15" descr="Une image contenant ciel, extérieur, cité, manège&#10;&#10;Description générée automatiquement">
            <a:extLst>
              <a:ext uri="{FF2B5EF4-FFF2-40B4-BE49-F238E27FC236}">
                <a16:creationId xmlns:a16="http://schemas.microsoft.com/office/drawing/2014/main" id="{2BEFD959-FF61-4EE5-8B3D-89121074A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5" y="0"/>
            <a:ext cx="13826441" cy="10369831"/>
          </a:xfrm>
          <a:prstGeom prst="flowChartInputOutput">
            <a:avLst/>
          </a:prstGeom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348F8517-96EC-49B8-99D5-E51C36679F09}"/>
              </a:ext>
            </a:extLst>
          </p:cNvPr>
          <p:cNvSpPr/>
          <p:nvPr/>
        </p:nvSpPr>
        <p:spPr>
          <a:xfrm>
            <a:off x="10058400" y="2303804"/>
            <a:ext cx="2022366" cy="1587158"/>
          </a:xfrm>
          <a:custGeom>
            <a:avLst/>
            <a:gdLst>
              <a:gd name="connsiteX0" fmla="*/ 299552 w 2022366"/>
              <a:gd name="connsiteY0" fmla="*/ 0 h 1587158"/>
              <a:gd name="connsiteX1" fmla="*/ 338755 w 2022366"/>
              <a:gd name="connsiteY1" fmla="*/ 13670 h 1587158"/>
              <a:gd name="connsiteX2" fmla="*/ 1916480 w 2022366"/>
              <a:gd name="connsiteY2" fmla="*/ 1377758 h 1587158"/>
              <a:gd name="connsiteX3" fmla="*/ 2022366 w 2022366"/>
              <a:gd name="connsiteY3" fmla="*/ 1587158 h 1587158"/>
              <a:gd name="connsiteX4" fmla="*/ 914400 w 2022366"/>
              <a:gd name="connsiteY4" fmla="*/ 1587158 h 1587158"/>
              <a:gd name="connsiteX5" fmla="*/ 0 w 2022366"/>
              <a:gd name="connsiteY5" fmla="*/ 672758 h 1587158"/>
              <a:gd name="connsiteX6" fmla="*/ 267822 w 2022366"/>
              <a:gd name="connsiteY6" fmla="*/ 26180 h 1587158"/>
              <a:gd name="connsiteX7" fmla="*/ 299552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299552" y="0"/>
                </a:moveTo>
                <a:lnTo>
                  <a:pt x="338755" y="13670"/>
                </a:lnTo>
                <a:cubicBezTo>
                  <a:pt x="1012802" y="285272"/>
                  <a:pt x="1569547" y="769345"/>
                  <a:pt x="1916480" y="1377758"/>
                </a:cubicBezTo>
                <a:lnTo>
                  <a:pt x="2022366" y="1587158"/>
                </a:lnTo>
                <a:lnTo>
                  <a:pt x="914400" y="1587158"/>
                </a:lnTo>
                <a:cubicBezTo>
                  <a:pt x="409391" y="1587158"/>
                  <a:pt x="0" y="1177767"/>
                  <a:pt x="0" y="672758"/>
                </a:cubicBezTo>
                <a:cubicBezTo>
                  <a:pt x="0" y="420253"/>
                  <a:pt x="102348" y="191653"/>
                  <a:pt x="267822" y="26180"/>
                </a:cubicBezTo>
                <a:lnTo>
                  <a:pt x="29955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456F178-5C42-4DB0-9DBE-9F35D5CA4F82}"/>
              </a:ext>
            </a:extLst>
          </p:cNvPr>
          <p:cNvSpPr/>
          <p:nvPr/>
        </p:nvSpPr>
        <p:spPr>
          <a:xfrm>
            <a:off x="6200010" y="2308050"/>
            <a:ext cx="2029591" cy="1597201"/>
          </a:xfrm>
          <a:custGeom>
            <a:avLst/>
            <a:gdLst>
              <a:gd name="connsiteX0" fmla="*/ 1717866 w 2029591"/>
              <a:gd name="connsiteY0" fmla="*/ 0 h 1597201"/>
              <a:gd name="connsiteX1" fmla="*/ 1761769 w 2029591"/>
              <a:gd name="connsiteY1" fmla="*/ 36223 h 1597201"/>
              <a:gd name="connsiteX2" fmla="*/ 2029591 w 2029591"/>
              <a:gd name="connsiteY2" fmla="*/ 682801 h 1597201"/>
              <a:gd name="connsiteX3" fmla="*/ 1115191 w 2029591"/>
              <a:gd name="connsiteY3" fmla="*/ 1597201 h 1597201"/>
              <a:gd name="connsiteX4" fmla="*/ 0 w 2029591"/>
              <a:gd name="connsiteY4" fmla="*/ 1597201 h 1597201"/>
              <a:gd name="connsiteX5" fmla="*/ 113111 w 2029591"/>
              <a:gd name="connsiteY5" fmla="*/ 1373513 h 1597201"/>
              <a:gd name="connsiteX6" fmla="*/ 1690836 w 2029591"/>
              <a:gd name="connsiteY6" fmla="*/ 9425 h 1597201"/>
              <a:gd name="connsiteX7" fmla="*/ 1717866 w 2029591"/>
              <a:gd name="connsiteY7" fmla="*/ 0 h 159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9591" h="1597201">
                <a:moveTo>
                  <a:pt x="1717866" y="0"/>
                </a:moveTo>
                <a:lnTo>
                  <a:pt x="1761769" y="36223"/>
                </a:lnTo>
                <a:cubicBezTo>
                  <a:pt x="1927243" y="201696"/>
                  <a:pt x="2029591" y="430296"/>
                  <a:pt x="2029591" y="682801"/>
                </a:cubicBezTo>
                <a:cubicBezTo>
                  <a:pt x="2029591" y="1187810"/>
                  <a:pt x="1620200" y="1597201"/>
                  <a:pt x="1115191" y="1597201"/>
                </a:cubicBezTo>
                <a:lnTo>
                  <a:pt x="0" y="1597201"/>
                </a:lnTo>
                <a:lnTo>
                  <a:pt x="113111" y="1373513"/>
                </a:lnTo>
                <a:cubicBezTo>
                  <a:pt x="460043" y="765100"/>
                  <a:pt x="1016789" y="281027"/>
                  <a:pt x="1690836" y="9425"/>
                </a:cubicBezTo>
                <a:lnTo>
                  <a:pt x="171786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6217E3B-1267-4F76-B99F-F876EFB410FB}"/>
              </a:ext>
            </a:extLst>
          </p:cNvPr>
          <p:cNvSpPr/>
          <p:nvPr/>
        </p:nvSpPr>
        <p:spPr>
          <a:xfrm>
            <a:off x="5924550" y="4229100"/>
            <a:ext cx="1314450" cy="1828800"/>
          </a:xfrm>
          <a:custGeom>
            <a:avLst/>
            <a:gdLst>
              <a:gd name="connsiteX0" fmla="*/ 145644 w 1314450"/>
              <a:gd name="connsiteY0" fmla="*/ 0 h 1828800"/>
              <a:gd name="connsiteX1" fmla="*/ 400050 w 1314450"/>
              <a:gd name="connsiteY1" fmla="*/ 0 h 1828800"/>
              <a:gd name="connsiteX2" fmla="*/ 1314450 w 1314450"/>
              <a:gd name="connsiteY2" fmla="*/ 914400 h 1828800"/>
              <a:gd name="connsiteX3" fmla="*/ 400050 w 1314450"/>
              <a:gd name="connsiteY3" fmla="*/ 1828800 h 1828800"/>
              <a:gd name="connsiteX4" fmla="*/ 145644 w 1314450"/>
              <a:gd name="connsiteY4" fmla="*/ 1828800 h 1828800"/>
              <a:gd name="connsiteX5" fmla="*/ 144740 w 1314450"/>
              <a:gd name="connsiteY5" fmla="*/ 1826447 h 1828800"/>
              <a:gd name="connsiteX6" fmla="*/ 0 w 1314450"/>
              <a:gd name="connsiteY6" fmla="*/ 914400 h 1828800"/>
              <a:gd name="connsiteX7" fmla="*/ 144740 w 1314450"/>
              <a:gd name="connsiteY7" fmla="*/ 2353 h 1828800"/>
              <a:gd name="connsiteX8" fmla="*/ 145644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145644" y="0"/>
                </a:moveTo>
                <a:lnTo>
                  <a:pt x="400050" y="0"/>
                </a:lnTo>
                <a:cubicBezTo>
                  <a:pt x="905059" y="0"/>
                  <a:pt x="1314450" y="409391"/>
                  <a:pt x="1314450" y="914400"/>
                </a:cubicBezTo>
                <a:cubicBezTo>
                  <a:pt x="1314450" y="1419409"/>
                  <a:pt x="905059" y="1828800"/>
                  <a:pt x="400050" y="1828800"/>
                </a:cubicBezTo>
                <a:lnTo>
                  <a:pt x="145644" y="1828800"/>
                </a:lnTo>
                <a:lnTo>
                  <a:pt x="144740" y="1826447"/>
                </a:lnTo>
                <a:cubicBezTo>
                  <a:pt x="50674" y="1538331"/>
                  <a:pt x="0" y="1232003"/>
                  <a:pt x="0" y="914400"/>
                </a:cubicBezTo>
                <a:cubicBezTo>
                  <a:pt x="0" y="596796"/>
                  <a:pt x="50674" y="290468"/>
                  <a:pt x="144740" y="2353"/>
                </a:cubicBezTo>
                <a:lnTo>
                  <a:pt x="1456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58059C9-A050-416B-8CAD-4D31321628A3}"/>
              </a:ext>
            </a:extLst>
          </p:cNvPr>
          <p:cNvSpPr/>
          <p:nvPr/>
        </p:nvSpPr>
        <p:spPr>
          <a:xfrm>
            <a:off x="11049000" y="4229100"/>
            <a:ext cx="1314450" cy="1828800"/>
          </a:xfrm>
          <a:custGeom>
            <a:avLst/>
            <a:gdLst>
              <a:gd name="connsiteX0" fmla="*/ 914400 w 1314450"/>
              <a:gd name="connsiteY0" fmla="*/ 0 h 1828800"/>
              <a:gd name="connsiteX1" fmla="*/ 1168806 w 1314450"/>
              <a:gd name="connsiteY1" fmla="*/ 0 h 1828800"/>
              <a:gd name="connsiteX2" fmla="*/ 1169710 w 1314450"/>
              <a:gd name="connsiteY2" fmla="*/ 2353 h 1828800"/>
              <a:gd name="connsiteX3" fmla="*/ 1314450 w 1314450"/>
              <a:gd name="connsiteY3" fmla="*/ 914400 h 1828800"/>
              <a:gd name="connsiteX4" fmla="*/ 1169710 w 1314450"/>
              <a:gd name="connsiteY4" fmla="*/ 1826447 h 1828800"/>
              <a:gd name="connsiteX5" fmla="*/ 1168806 w 1314450"/>
              <a:gd name="connsiteY5" fmla="*/ 1828800 h 1828800"/>
              <a:gd name="connsiteX6" fmla="*/ 914400 w 1314450"/>
              <a:gd name="connsiteY6" fmla="*/ 1828800 h 1828800"/>
              <a:gd name="connsiteX7" fmla="*/ 0 w 1314450"/>
              <a:gd name="connsiteY7" fmla="*/ 914400 h 1828800"/>
              <a:gd name="connsiteX8" fmla="*/ 914400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914400" y="0"/>
                </a:moveTo>
                <a:lnTo>
                  <a:pt x="1168806" y="0"/>
                </a:lnTo>
                <a:lnTo>
                  <a:pt x="1169710" y="2353"/>
                </a:lnTo>
                <a:cubicBezTo>
                  <a:pt x="1263776" y="290468"/>
                  <a:pt x="1314450" y="596796"/>
                  <a:pt x="1314450" y="914400"/>
                </a:cubicBezTo>
                <a:cubicBezTo>
                  <a:pt x="1314450" y="1232003"/>
                  <a:pt x="1263776" y="1538331"/>
                  <a:pt x="1169710" y="1826447"/>
                </a:cubicBezTo>
                <a:lnTo>
                  <a:pt x="1168806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7D4633E6-B5C9-4E1C-9EC3-9F9365E598C7}"/>
              </a:ext>
            </a:extLst>
          </p:cNvPr>
          <p:cNvSpPr/>
          <p:nvPr/>
        </p:nvSpPr>
        <p:spPr>
          <a:xfrm>
            <a:off x="6197602" y="6376988"/>
            <a:ext cx="2031999" cy="1600549"/>
          </a:xfrm>
          <a:custGeom>
            <a:avLst/>
            <a:gdLst>
              <a:gd name="connsiteX0" fmla="*/ 0 w 2031999"/>
              <a:gd name="connsiteY0" fmla="*/ 0 h 1600549"/>
              <a:gd name="connsiteX1" fmla="*/ 1117599 w 2031999"/>
              <a:gd name="connsiteY1" fmla="*/ 0 h 1600549"/>
              <a:gd name="connsiteX2" fmla="*/ 2031999 w 2031999"/>
              <a:gd name="connsiteY2" fmla="*/ 914400 h 1600549"/>
              <a:gd name="connsiteX3" fmla="*/ 1764177 w 2031999"/>
              <a:gd name="connsiteY3" fmla="*/ 1560978 h 1600549"/>
              <a:gd name="connsiteX4" fmla="*/ 1716217 w 2031999"/>
              <a:gd name="connsiteY4" fmla="*/ 1600549 h 1600549"/>
              <a:gd name="connsiteX5" fmla="*/ 1693244 w 2031999"/>
              <a:gd name="connsiteY5" fmla="*/ 1592539 h 1600549"/>
              <a:gd name="connsiteX6" fmla="*/ 115519 w 2031999"/>
              <a:gd name="connsiteY6" fmla="*/ 228451 h 1600549"/>
              <a:gd name="connsiteX7" fmla="*/ 0 w 2031999"/>
              <a:gd name="connsiteY7" fmla="*/ 0 h 160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1999" h="1600549">
                <a:moveTo>
                  <a:pt x="0" y="0"/>
                </a:moveTo>
                <a:lnTo>
                  <a:pt x="1117599" y="0"/>
                </a:lnTo>
                <a:cubicBezTo>
                  <a:pt x="1622608" y="0"/>
                  <a:pt x="2031999" y="409391"/>
                  <a:pt x="2031999" y="914400"/>
                </a:cubicBezTo>
                <a:cubicBezTo>
                  <a:pt x="2031999" y="1166905"/>
                  <a:pt x="1929651" y="1395505"/>
                  <a:pt x="1764177" y="1560978"/>
                </a:cubicBezTo>
                <a:lnTo>
                  <a:pt x="1716217" y="1600549"/>
                </a:lnTo>
                <a:lnTo>
                  <a:pt x="1693244" y="1592539"/>
                </a:lnTo>
                <a:cubicBezTo>
                  <a:pt x="1019197" y="1320937"/>
                  <a:pt x="462451" y="836864"/>
                  <a:pt x="115519" y="2284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7DD7730-2D4A-477A-9E3A-F35AB0323861}"/>
              </a:ext>
            </a:extLst>
          </p:cNvPr>
          <p:cNvSpPr/>
          <p:nvPr/>
        </p:nvSpPr>
        <p:spPr>
          <a:xfrm>
            <a:off x="10058400" y="6396038"/>
            <a:ext cx="2022366" cy="1587158"/>
          </a:xfrm>
          <a:custGeom>
            <a:avLst/>
            <a:gdLst>
              <a:gd name="connsiteX0" fmla="*/ 914400 w 2022366"/>
              <a:gd name="connsiteY0" fmla="*/ 0 h 1587158"/>
              <a:gd name="connsiteX1" fmla="*/ 2022366 w 2022366"/>
              <a:gd name="connsiteY1" fmla="*/ 0 h 1587158"/>
              <a:gd name="connsiteX2" fmla="*/ 1916480 w 2022366"/>
              <a:gd name="connsiteY2" fmla="*/ 209400 h 1587158"/>
              <a:gd name="connsiteX3" fmla="*/ 338755 w 2022366"/>
              <a:gd name="connsiteY3" fmla="*/ 1573488 h 1587158"/>
              <a:gd name="connsiteX4" fmla="*/ 299552 w 2022366"/>
              <a:gd name="connsiteY4" fmla="*/ 1587158 h 1587158"/>
              <a:gd name="connsiteX5" fmla="*/ 267822 w 2022366"/>
              <a:gd name="connsiteY5" fmla="*/ 1560978 h 1587158"/>
              <a:gd name="connsiteX6" fmla="*/ 0 w 2022366"/>
              <a:gd name="connsiteY6" fmla="*/ 914400 h 1587158"/>
              <a:gd name="connsiteX7" fmla="*/ 914400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914400" y="0"/>
                </a:moveTo>
                <a:lnTo>
                  <a:pt x="2022366" y="0"/>
                </a:lnTo>
                <a:lnTo>
                  <a:pt x="1916480" y="209400"/>
                </a:lnTo>
                <a:cubicBezTo>
                  <a:pt x="1569547" y="817813"/>
                  <a:pt x="1012802" y="1301886"/>
                  <a:pt x="338755" y="1573488"/>
                </a:cubicBezTo>
                <a:lnTo>
                  <a:pt x="299552" y="1587158"/>
                </a:lnTo>
                <a:lnTo>
                  <a:pt x="267822" y="1560978"/>
                </a:lnTo>
                <a:cubicBezTo>
                  <a:pt x="102348" y="1395505"/>
                  <a:pt x="0" y="1166905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1E757B-D82A-41BF-8D9F-EF672DAE33EA}"/>
              </a:ext>
            </a:extLst>
          </p:cNvPr>
          <p:cNvSpPr/>
          <p:nvPr/>
        </p:nvSpPr>
        <p:spPr>
          <a:xfrm>
            <a:off x="10357952" y="2062162"/>
            <a:ext cx="5491648" cy="1828800"/>
          </a:xfrm>
          <a:custGeom>
            <a:avLst/>
            <a:gdLst>
              <a:gd name="connsiteX0" fmla="*/ 614848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1722814 w 5491648"/>
              <a:gd name="connsiteY4" fmla="*/ 1828800 h 1828800"/>
              <a:gd name="connsiteX5" fmla="*/ 1616928 w 5491648"/>
              <a:gd name="connsiteY5" fmla="*/ 1619400 h 1828800"/>
              <a:gd name="connsiteX6" fmla="*/ 39203 w 5491648"/>
              <a:gd name="connsiteY6" fmla="*/ 255312 h 1828800"/>
              <a:gd name="connsiteX7" fmla="*/ 0 w 5491648"/>
              <a:gd name="connsiteY7" fmla="*/ 241642 h 1828800"/>
              <a:gd name="connsiteX8" fmla="*/ 103598 w 5491648"/>
              <a:gd name="connsiteY8" fmla="*/ 156165 h 1828800"/>
              <a:gd name="connsiteX9" fmla="*/ 614848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614848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1722814" y="1828800"/>
                </a:lnTo>
                <a:lnTo>
                  <a:pt x="1616928" y="1619400"/>
                </a:lnTo>
                <a:cubicBezTo>
                  <a:pt x="1269995" y="1010987"/>
                  <a:pt x="713250" y="526914"/>
                  <a:pt x="39203" y="255312"/>
                </a:cubicBezTo>
                <a:lnTo>
                  <a:pt x="0" y="241642"/>
                </a:lnTo>
                <a:lnTo>
                  <a:pt x="103598" y="156165"/>
                </a:lnTo>
                <a:cubicBezTo>
                  <a:pt x="249538" y="57570"/>
                  <a:pt x="425470" y="0"/>
                  <a:pt x="61484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1095C45-0DB8-417B-B8E2-0E058B276F48}"/>
              </a:ext>
            </a:extLst>
          </p:cNvPr>
          <p:cNvSpPr/>
          <p:nvPr/>
        </p:nvSpPr>
        <p:spPr>
          <a:xfrm>
            <a:off x="2438401" y="2076450"/>
            <a:ext cx="5479475" cy="1828800"/>
          </a:xfrm>
          <a:custGeom>
            <a:avLst/>
            <a:gdLst>
              <a:gd name="connsiteX0" fmla="*/ 914400 w 5479475"/>
              <a:gd name="connsiteY0" fmla="*/ 0 h 1828800"/>
              <a:gd name="connsiteX1" fmla="*/ 4876800 w 5479475"/>
              <a:gd name="connsiteY1" fmla="*/ 0 h 1828800"/>
              <a:gd name="connsiteX2" fmla="*/ 5388050 w 5479475"/>
              <a:gd name="connsiteY2" fmla="*/ 156165 h 1828800"/>
              <a:gd name="connsiteX3" fmla="*/ 5479475 w 5479475"/>
              <a:gd name="connsiteY3" fmla="*/ 231599 h 1828800"/>
              <a:gd name="connsiteX4" fmla="*/ 5452445 w 5479475"/>
              <a:gd name="connsiteY4" fmla="*/ 241024 h 1828800"/>
              <a:gd name="connsiteX5" fmla="*/ 3874720 w 5479475"/>
              <a:gd name="connsiteY5" fmla="*/ 1605112 h 1828800"/>
              <a:gd name="connsiteX6" fmla="*/ 3761609 w 5479475"/>
              <a:gd name="connsiteY6" fmla="*/ 1828800 h 1828800"/>
              <a:gd name="connsiteX7" fmla="*/ 914400 w 5479475"/>
              <a:gd name="connsiteY7" fmla="*/ 1828800 h 1828800"/>
              <a:gd name="connsiteX8" fmla="*/ 0 w 5479475"/>
              <a:gd name="connsiteY8" fmla="*/ 914400 h 1828800"/>
              <a:gd name="connsiteX9" fmla="*/ 914400 w 5479475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9475" h="1828800">
                <a:moveTo>
                  <a:pt x="914400" y="0"/>
                </a:moveTo>
                <a:lnTo>
                  <a:pt x="4876800" y="0"/>
                </a:lnTo>
                <a:cubicBezTo>
                  <a:pt x="5066178" y="0"/>
                  <a:pt x="5242110" y="57570"/>
                  <a:pt x="5388050" y="156165"/>
                </a:cubicBezTo>
                <a:lnTo>
                  <a:pt x="5479475" y="231599"/>
                </a:lnTo>
                <a:lnTo>
                  <a:pt x="5452445" y="241024"/>
                </a:lnTo>
                <a:cubicBezTo>
                  <a:pt x="4778398" y="512626"/>
                  <a:pt x="4221652" y="996699"/>
                  <a:pt x="3874720" y="1605112"/>
                </a:cubicBezTo>
                <a:lnTo>
                  <a:pt x="3761609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A5B725D-2316-4B0C-B23D-7E53C1E279DE}"/>
              </a:ext>
            </a:extLst>
          </p:cNvPr>
          <p:cNvSpPr/>
          <p:nvPr/>
        </p:nvSpPr>
        <p:spPr>
          <a:xfrm>
            <a:off x="1447800" y="4229100"/>
            <a:ext cx="4622394" cy="1828800"/>
          </a:xfrm>
          <a:custGeom>
            <a:avLst/>
            <a:gdLst>
              <a:gd name="connsiteX0" fmla="*/ 914400 w 4622394"/>
              <a:gd name="connsiteY0" fmla="*/ 0 h 1828800"/>
              <a:gd name="connsiteX1" fmla="*/ 4622394 w 4622394"/>
              <a:gd name="connsiteY1" fmla="*/ 0 h 1828800"/>
              <a:gd name="connsiteX2" fmla="*/ 4621490 w 4622394"/>
              <a:gd name="connsiteY2" fmla="*/ 2353 h 1828800"/>
              <a:gd name="connsiteX3" fmla="*/ 4476750 w 4622394"/>
              <a:gd name="connsiteY3" fmla="*/ 914400 h 1828800"/>
              <a:gd name="connsiteX4" fmla="*/ 4621490 w 4622394"/>
              <a:gd name="connsiteY4" fmla="*/ 1826447 h 1828800"/>
              <a:gd name="connsiteX5" fmla="*/ 4622394 w 4622394"/>
              <a:gd name="connsiteY5" fmla="*/ 1828800 h 1828800"/>
              <a:gd name="connsiteX6" fmla="*/ 914400 w 4622394"/>
              <a:gd name="connsiteY6" fmla="*/ 1828800 h 1828800"/>
              <a:gd name="connsiteX7" fmla="*/ 0 w 4622394"/>
              <a:gd name="connsiteY7" fmla="*/ 914400 h 1828800"/>
              <a:gd name="connsiteX8" fmla="*/ 91440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914400" y="0"/>
                </a:moveTo>
                <a:lnTo>
                  <a:pt x="4622394" y="0"/>
                </a:lnTo>
                <a:lnTo>
                  <a:pt x="4621490" y="2353"/>
                </a:lnTo>
                <a:cubicBezTo>
                  <a:pt x="4527424" y="290468"/>
                  <a:pt x="4476750" y="596796"/>
                  <a:pt x="4476750" y="914400"/>
                </a:cubicBezTo>
                <a:cubicBezTo>
                  <a:pt x="4476750" y="1232003"/>
                  <a:pt x="4527424" y="1538331"/>
                  <a:pt x="4621490" y="1826447"/>
                </a:cubicBezTo>
                <a:lnTo>
                  <a:pt x="4622394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01617E4-E59C-4DEB-ABE6-5A489FD01DBB}"/>
              </a:ext>
            </a:extLst>
          </p:cNvPr>
          <p:cNvSpPr/>
          <p:nvPr/>
        </p:nvSpPr>
        <p:spPr>
          <a:xfrm>
            <a:off x="12217806" y="4229100"/>
            <a:ext cx="4622394" cy="1828800"/>
          </a:xfrm>
          <a:custGeom>
            <a:avLst/>
            <a:gdLst>
              <a:gd name="connsiteX0" fmla="*/ 0 w 4622394"/>
              <a:gd name="connsiteY0" fmla="*/ 0 h 1828800"/>
              <a:gd name="connsiteX1" fmla="*/ 3707994 w 4622394"/>
              <a:gd name="connsiteY1" fmla="*/ 0 h 1828800"/>
              <a:gd name="connsiteX2" fmla="*/ 4622394 w 4622394"/>
              <a:gd name="connsiteY2" fmla="*/ 914400 h 1828800"/>
              <a:gd name="connsiteX3" fmla="*/ 3707994 w 4622394"/>
              <a:gd name="connsiteY3" fmla="*/ 1828800 h 1828800"/>
              <a:gd name="connsiteX4" fmla="*/ 0 w 4622394"/>
              <a:gd name="connsiteY4" fmla="*/ 1828800 h 1828800"/>
              <a:gd name="connsiteX5" fmla="*/ 904 w 4622394"/>
              <a:gd name="connsiteY5" fmla="*/ 1826447 h 1828800"/>
              <a:gd name="connsiteX6" fmla="*/ 145644 w 4622394"/>
              <a:gd name="connsiteY6" fmla="*/ 914400 h 1828800"/>
              <a:gd name="connsiteX7" fmla="*/ 904 w 4622394"/>
              <a:gd name="connsiteY7" fmla="*/ 2353 h 1828800"/>
              <a:gd name="connsiteX8" fmla="*/ 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0" y="0"/>
                </a:moveTo>
                <a:lnTo>
                  <a:pt x="3707994" y="0"/>
                </a:lnTo>
                <a:cubicBezTo>
                  <a:pt x="4213003" y="0"/>
                  <a:pt x="4622394" y="409391"/>
                  <a:pt x="4622394" y="914400"/>
                </a:cubicBezTo>
                <a:cubicBezTo>
                  <a:pt x="4622394" y="1419409"/>
                  <a:pt x="4213003" y="1828800"/>
                  <a:pt x="3707994" y="1828800"/>
                </a:cubicBezTo>
                <a:lnTo>
                  <a:pt x="0" y="1828800"/>
                </a:lnTo>
                <a:lnTo>
                  <a:pt x="904" y="1826447"/>
                </a:lnTo>
                <a:cubicBezTo>
                  <a:pt x="94970" y="1538331"/>
                  <a:pt x="145644" y="1232003"/>
                  <a:pt x="145644" y="914400"/>
                </a:cubicBezTo>
                <a:cubicBezTo>
                  <a:pt x="145644" y="596796"/>
                  <a:pt x="94970" y="290468"/>
                  <a:pt x="904" y="235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FEFAEC9-B121-42A1-AE26-27B3680D35FF}"/>
              </a:ext>
            </a:extLst>
          </p:cNvPr>
          <p:cNvSpPr/>
          <p:nvPr/>
        </p:nvSpPr>
        <p:spPr>
          <a:xfrm>
            <a:off x="2438400" y="6376987"/>
            <a:ext cx="5475418" cy="1828800"/>
          </a:xfrm>
          <a:custGeom>
            <a:avLst/>
            <a:gdLst>
              <a:gd name="connsiteX0" fmla="*/ 914400 w 5475418"/>
              <a:gd name="connsiteY0" fmla="*/ 0 h 1828800"/>
              <a:gd name="connsiteX1" fmla="*/ 3759201 w 5475418"/>
              <a:gd name="connsiteY1" fmla="*/ 0 h 1828800"/>
              <a:gd name="connsiteX2" fmla="*/ 3874720 w 5475418"/>
              <a:gd name="connsiteY2" fmla="*/ 228451 h 1828800"/>
              <a:gd name="connsiteX3" fmla="*/ 5452445 w 5475418"/>
              <a:gd name="connsiteY3" fmla="*/ 1592539 h 1828800"/>
              <a:gd name="connsiteX4" fmla="*/ 5475418 w 5475418"/>
              <a:gd name="connsiteY4" fmla="*/ 1600549 h 1828800"/>
              <a:gd name="connsiteX5" fmla="*/ 5388050 w 5475418"/>
              <a:gd name="connsiteY5" fmla="*/ 1672635 h 1828800"/>
              <a:gd name="connsiteX6" fmla="*/ 4876800 w 5475418"/>
              <a:gd name="connsiteY6" fmla="*/ 1828800 h 1828800"/>
              <a:gd name="connsiteX7" fmla="*/ 914400 w 5475418"/>
              <a:gd name="connsiteY7" fmla="*/ 1828800 h 1828800"/>
              <a:gd name="connsiteX8" fmla="*/ 0 w 5475418"/>
              <a:gd name="connsiteY8" fmla="*/ 914400 h 1828800"/>
              <a:gd name="connsiteX9" fmla="*/ 914400 w 547541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5418" h="1828800">
                <a:moveTo>
                  <a:pt x="914400" y="0"/>
                </a:moveTo>
                <a:lnTo>
                  <a:pt x="3759201" y="0"/>
                </a:lnTo>
                <a:lnTo>
                  <a:pt x="3874720" y="228451"/>
                </a:lnTo>
                <a:cubicBezTo>
                  <a:pt x="4221652" y="836864"/>
                  <a:pt x="4778398" y="1320937"/>
                  <a:pt x="5452445" y="1592539"/>
                </a:cubicBezTo>
                <a:lnTo>
                  <a:pt x="5475418" y="1600549"/>
                </a:lnTo>
                <a:lnTo>
                  <a:pt x="5388050" y="1672635"/>
                </a:lnTo>
                <a:cubicBezTo>
                  <a:pt x="5242110" y="1771230"/>
                  <a:pt x="5066178" y="1828800"/>
                  <a:pt x="4876800" y="18288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6333052-64FD-4883-BAA7-393AEE4DC385}"/>
              </a:ext>
            </a:extLst>
          </p:cNvPr>
          <p:cNvSpPr/>
          <p:nvPr/>
        </p:nvSpPr>
        <p:spPr>
          <a:xfrm>
            <a:off x="10357952" y="6396038"/>
            <a:ext cx="5491648" cy="1828800"/>
          </a:xfrm>
          <a:custGeom>
            <a:avLst/>
            <a:gdLst>
              <a:gd name="connsiteX0" fmla="*/ 1722814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614848 w 5491648"/>
              <a:gd name="connsiteY4" fmla="*/ 1828800 h 1828800"/>
              <a:gd name="connsiteX5" fmla="*/ 103598 w 5491648"/>
              <a:gd name="connsiteY5" fmla="*/ 1672635 h 1828800"/>
              <a:gd name="connsiteX6" fmla="*/ 0 w 5491648"/>
              <a:gd name="connsiteY6" fmla="*/ 1587158 h 1828800"/>
              <a:gd name="connsiteX7" fmla="*/ 39203 w 5491648"/>
              <a:gd name="connsiteY7" fmla="*/ 1573488 h 1828800"/>
              <a:gd name="connsiteX8" fmla="*/ 1616928 w 5491648"/>
              <a:gd name="connsiteY8" fmla="*/ 209400 h 1828800"/>
              <a:gd name="connsiteX9" fmla="*/ 1722814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1722814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614848" y="1828800"/>
                </a:lnTo>
                <a:cubicBezTo>
                  <a:pt x="425470" y="1828800"/>
                  <a:pt x="249538" y="1771230"/>
                  <a:pt x="103598" y="1672635"/>
                </a:cubicBezTo>
                <a:lnTo>
                  <a:pt x="0" y="1587158"/>
                </a:lnTo>
                <a:lnTo>
                  <a:pt x="39203" y="1573488"/>
                </a:lnTo>
                <a:cubicBezTo>
                  <a:pt x="713250" y="1301886"/>
                  <a:pt x="1269995" y="817813"/>
                  <a:pt x="1616928" y="209400"/>
                </a:cubicBezTo>
                <a:lnTo>
                  <a:pt x="172281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70EC1CA-C5A0-422E-B90A-79F70E3D8952}"/>
              </a:ext>
            </a:extLst>
          </p:cNvPr>
          <p:cNvSpPr txBox="1"/>
          <p:nvPr/>
        </p:nvSpPr>
        <p:spPr>
          <a:xfrm>
            <a:off x="10543410" y="2543385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4ADC8E-A735-428B-9E0E-A22EC06A1D58}"/>
              </a:ext>
            </a:extLst>
          </p:cNvPr>
          <p:cNvSpPr txBox="1"/>
          <p:nvPr/>
        </p:nvSpPr>
        <p:spPr>
          <a:xfrm>
            <a:off x="11405467" y="4547399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B5BBAA7-6569-4CDA-90FD-153B3ADF8681}"/>
              </a:ext>
            </a:extLst>
          </p:cNvPr>
          <p:cNvSpPr txBox="1"/>
          <p:nvPr/>
        </p:nvSpPr>
        <p:spPr>
          <a:xfrm>
            <a:off x="10536902" y="6413136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716954-3BED-4DCE-B1EA-70210E5DA1B7}"/>
              </a:ext>
            </a:extLst>
          </p:cNvPr>
          <p:cNvSpPr txBox="1"/>
          <p:nvPr/>
        </p:nvSpPr>
        <p:spPr>
          <a:xfrm>
            <a:off x="7122076" y="6396681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685B90-1C14-4C35-BB2A-028443CF03FB}"/>
              </a:ext>
            </a:extLst>
          </p:cNvPr>
          <p:cNvSpPr txBox="1"/>
          <p:nvPr/>
        </p:nvSpPr>
        <p:spPr>
          <a:xfrm>
            <a:off x="6283300" y="4547399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40C78B2-44F0-4BEA-AF99-3A165D00DF71}"/>
              </a:ext>
            </a:extLst>
          </p:cNvPr>
          <p:cNvSpPr txBox="1"/>
          <p:nvPr/>
        </p:nvSpPr>
        <p:spPr>
          <a:xfrm>
            <a:off x="7324610" y="2460291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53A1054-1DCE-4B62-AE74-73BC345C4827}"/>
              </a:ext>
            </a:extLst>
          </p:cNvPr>
          <p:cNvSpPr txBox="1"/>
          <p:nvPr/>
        </p:nvSpPr>
        <p:spPr>
          <a:xfrm>
            <a:off x="12129367" y="2543385"/>
            <a:ext cx="255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Introduction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FD44F7D-19A8-4766-BC1A-3A272CFE344E}"/>
              </a:ext>
            </a:extLst>
          </p:cNvPr>
          <p:cNvSpPr txBox="1"/>
          <p:nvPr/>
        </p:nvSpPr>
        <p:spPr>
          <a:xfrm>
            <a:off x="13087350" y="4581435"/>
            <a:ext cx="2554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Matrices de migrations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5DDAFB-B013-4715-86DB-E4FE1B9910EA}"/>
              </a:ext>
            </a:extLst>
          </p:cNvPr>
          <p:cNvSpPr txBox="1"/>
          <p:nvPr/>
        </p:nvSpPr>
        <p:spPr>
          <a:xfrm>
            <a:off x="11696669" y="6710273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économétrique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EAF731-1684-4507-AA48-2D1477CCAA09}"/>
              </a:ext>
            </a:extLst>
          </p:cNvPr>
          <p:cNvSpPr txBox="1"/>
          <p:nvPr/>
        </p:nvSpPr>
        <p:spPr>
          <a:xfrm>
            <a:off x="3425698" y="6794806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alternatif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814902-063D-4B30-8502-8A21BBBD3C67}"/>
              </a:ext>
            </a:extLst>
          </p:cNvPr>
          <p:cNvSpPr txBox="1"/>
          <p:nvPr/>
        </p:nvSpPr>
        <p:spPr>
          <a:xfrm>
            <a:off x="2458552" y="4752321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Projections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E4426FB-DBC8-4F8D-A44C-82F415498F60}"/>
              </a:ext>
            </a:extLst>
          </p:cNvPr>
          <p:cNvSpPr txBox="1"/>
          <p:nvPr/>
        </p:nvSpPr>
        <p:spPr>
          <a:xfrm>
            <a:off x="3381233" y="2599654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Conclusion</a:t>
            </a:r>
          </a:p>
        </p:txBody>
      </p:sp>
      <p:pic>
        <p:nvPicPr>
          <p:cNvPr id="44" name="Graphique 43" descr="Tableau avec un remplissage uni">
            <a:extLst>
              <a:ext uri="{FF2B5EF4-FFF2-40B4-BE49-F238E27FC236}">
                <a16:creationId xmlns:a16="http://schemas.microsoft.com/office/drawing/2014/main" id="{6B2E50B2-683A-43CC-9218-02B173CCC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87543" y="5310859"/>
            <a:ext cx="637251" cy="637251"/>
          </a:xfrm>
          <a:prstGeom prst="rect">
            <a:avLst/>
          </a:prstGeom>
        </p:spPr>
      </p:pic>
      <p:pic>
        <p:nvPicPr>
          <p:cNvPr id="48" name="Graphique 47" descr="Graphique à barres avec tendance à la baisse avec un remplissage uni">
            <a:extLst>
              <a:ext uri="{FF2B5EF4-FFF2-40B4-BE49-F238E27FC236}">
                <a16:creationId xmlns:a16="http://schemas.microsoft.com/office/drawing/2014/main" id="{DA4ECDCE-6FC1-40E2-8D7E-7F583E3CB6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9593" y="5129720"/>
            <a:ext cx="646331" cy="646331"/>
          </a:xfrm>
          <a:prstGeom prst="rect">
            <a:avLst/>
          </a:prstGeom>
        </p:spPr>
      </p:pic>
      <p:pic>
        <p:nvPicPr>
          <p:cNvPr id="52" name="Graphique 51" descr="Livre fermé avec un remplissage uni">
            <a:extLst>
              <a:ext uri="{FF2B5EF4-FFF2-40B4-BE49-F238E27FC236}">
                <a16:creationId xmlns:a16="http://schemas.microsoft.com/office/drawing/2014/main" id="{B3972231-8082-465D-9554-E0A2A123B6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4113" y="3071994"/>
            <a:ext cx="646331" cy="646331"/>
          </a:xfrm>
          <a:prstGeom prst="rect">
            <a:avLst/>
          </a:prstGeom>
        </p:spPr>
      </p:pic>
      <p:pic>
        <p:nvPicPr>
          <p:cNvPr id="54" name="Graphique 53" descr="Création de récits avec un remplissage uni">
            <a:extLst>
              <a:ext uri="{FF2B5EF4-FFF2-40B4-BE49-F238E27FC236}">
                <a16:creationId xmlns:a16="http://schemas.microsoft.com/office/drawing/2014/main" id="{059E5272-1BBA-43F4-8DA4-879973B344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517" y="2922820"/>
            <a:ext cx="728561" cy="728561"/>
          </a:xfrm>
          <a:prstGeom prst="rect">
            <a:avLst/>
          </a:prstGeom>
        </p:spPr>
      </p:pic>
      <p:pic>
        <p:nvPicPr>
          <p:cNvPr id="56" name="Graphique 55" descr="Graphique linéaire avec un remplissage uni">
            <a:extLst>
              <a:ext uri="{FF2B5EF4-FFF2-40B4-BE49-F238E27FC236}">
                <a16:creationId xmlns:a16="http://schemas.microsoft.com/office/drawing/2014/main" id="{CC32E346-6BB1-4ED2-8526-007484A061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65231" y="7372296"/>
            <a:ext cx="684264" cy="684264"/>
          </a:xfrm>
          <a:prstGeom prst="rect">
            <a:avLst/>
          </a:prstGeom>
        </p:spPr>
      </p:pic>
      <p:pic>
        <p:nvPicPr>
          <p:cNvPr id="58" name="Graphique 57" descr="Graphique périodique avec un remplissage uni">
            <a:extLst>
              <a:ext uri="{FF2B5EF4-FFF2-40B4-BE49-F238E27FC236}">
                <a16:creationId xmlns:a16="http://schemas.microsoft.com/office/drawing/2014/main" id="{AB071839-47C6-425F-82EB-6F403466FF1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17457" y="7355053"/>
            <a:ext cx="718750" cy="71875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2DC7F71-184A-46DD-A38C-5EF7244B3949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Structure de la présentation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BC039F-EEBF-47C5-A71D-B47296C8DD71}"/>
              </a:ext>
            </a:extLst>
          </p:cNvPr>
          <p:cNvSpPr txBox="1"/>
          <p:nvPr/>
        </p:nvSpPr>
        <p:spPr>
          <a:xfrm>
            <a:off x="304800" y="723900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Eléments du plan </a:t>
            </a:r>
          </a:p>
        </p:txBody>
      </p:sp>
    </p:spTree>
    <p:extLst>
      <p:ext uri="{BB962C8B-B14F-4D97-AF65-F5344CB8AC3E}">
        <p14:creationId xmlns:p14="http://schemas.microsoft.com/office/powerpoint/2010/main" val="4059933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CAC5F2-DE5C-4FDA-8F09-A2117FD35571}"/>
              </a:ext>
            </a:extLst>
          </p:cNvPr>
          <p:cNvSpPr/>
          <p:nvPr/>
        </p:nvSpPr>
        <p:spPr>
          <a:xfrm rot="5400000">
            <a:off x="1836700" y="20588"/>
            <a:ext cx="6038703" cy="9283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635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3B6744-BFB7-4D60-9042-FEB36846FDB2}"/>
              </a:ext>
            </a:extLst>
          </p:cNvPr>
          <p:cNvSpPr/>
          <p:nvPr/>
        </p:nvSpPr>
        <p:spPr>
          <a:xfrm>
            <a:off x="9695554" y="-3941"/>
            <a:ext cx="8574053" cy="10287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D138719-C5E5-4C58-80F5-B7E866989763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Modèle alternatif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51557CD-D284-419A-B950-21879FDF69A3}"/>
              </a:ext>
            </a:extLst>
          </p:cNvPr>
          <p:cNvSpPr txBox="1"/>
          <p:nvPr/>
        </p:nvSpPr>
        <p:spPr>
          <a:xfrm>
            <a:off x="0" y="8501086"/>
            <a:ext cx="16013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Résultats non pertinents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FFB2BA21-2D0A-4501-8171-8A9E16F01D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0343965"/>
              </p:ext>
            </p:extLst>
          </p:nvPr>
        </p:nvGraphicFramePr>
        <p:xfrm>
          <a:off x="9868243" y="1250097"/>
          <a:ext cx="8267357" cy="833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F4956F6B-EA91-44B5-A4D1-58AE8A951ECB}"/>
              </a:ext>
            </a:extLst>
          </p:cNvPr>
          <p:cNvSpPr txBox="1"/>
          <p:nvPr/>
        </p:nvSpPr>
        <p:spPr>
          <a:xfrm>
            <a:off x="500002" y="1785914"/>
            <a:ext cx="889511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Méthodologie BMA (Bayesian Modeling Averaging) utilisée pour modéliser et projeter les taux de défaut :</a:t>
            </a:r>
          </a:p>
          <a:p>
            <a:endParaRPr lang="fr-FR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800" dirty="0"/>
              <a:t>Cible : taux d’évolution du taux de défaut </a:t>
            </a:r>
            <a:r>
              <a:rPr lang="fr-FR" sz="2800" dirty="0">
                <a:sym typeface="Wingdings" panose="05000000000000000000" pitchFamily="2" charset="2"/>
              </a:rPr>
              <a:t> nécessité d’en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déduire le taux de défaut </a:t>
            </a:r>
            <a:r>
              <a:rPr lang="fr-FR" sz="2800" dirty="0">
                <a:sym typeface="Wingdings" panose="05000000000000000000" pitchFamily="2" charset="2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800" dirty="0"/>
              <a:t>Mauvaises capacités prédictives </a:t>
            </a:r>
            <a:r>
              <a:rPr lang="fr-FR" sz="2800" dirty="0">
                <a:sym typeface="Wingdings" panose="05000000000000000000" pitchFamily="2" charset="2"/>
              </a:rPr>
              <a:t>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U de Theil de 0,87 </a:t>
            </a:r>
            <a:r>
              <a:rPr lang="fr-FR" sz="2800" dirty="0"/>
              <a:t>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800" dirty="0"/>
              <a:t>Une seule variable macroéconomique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stressable</a:t>
            </a:r>
            <a:r>
              <a:rPr lang="fr-FR" sz="2800" dirty="0"/>
              <a:t> sélectionnée par le modèle donc nécessité de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créer des scénarios</a:t>
            </a:r>
            <a:r>
              <a:rPr lang="fr-FR" sz="2800" dirty="0"/>
              <a:t> nous-mêmes </a:t>
            </a:r>
            <a:r>
              <a:rPr lang="fr-FR" sz="2800" dirty="0">
                <a:sym typeface="Wingdings" panose="05000000000000000000" pitchFamily="2" charset="2"/>
              </a:rPr>
              <a:t> XXX ;</a:t>
            </a:r>
            <a:endParaRPr lang="fr-FR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800" dirty="0"/>
              <a:t>Résultats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difficilement interprétables</a:t>
            </a:r>
            <a:r>
              <a:rPr lang="fr-FR" sz="28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60" y="7858144"/>
            <a:ext cx="2143125" cy="2143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3702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Espace réservé du contenu 15" descr="Une image contenant ciel, extérieur, cité, manège&#10;&#10;Description générée automatiquement">
            <a:extLst>
              <a:ext uri="{FF2B5EF4-FFF2-40B4-BE49-F238E27FC236}">
                <a16:creationId xmlns:a16="http://schemas.microsoft.com/office/drawing/2014/main" id="{2BEFD959-FF61-4EE5-8B3D-89121074A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5" y="0"/>
            <a:ext cx="13826441" cy="10369831"/>
          </a:xfrm>
          <a:prstGeom prst="flowChartInputOutput">
            <a:avLst/>
          </a:prstGeom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348F8517-96EC-49B8-99D5-E51C36679F09}"/>
              </a:ext>
            </a:extLst>
          </p:cNvPr>
          <p:cNvSpPr/>
          <p:nvPr/>
        </p:nvSpPr>
        <p:spPr>
          <a:xfrm>
            <a:off x="10058400" y="2303804"/>
            <a:ext cx="2022366" cy="1587158"/>
          </a:xfrm>
          <a:custGeom>
            <a:avLst/>
            <a:gdLst>
              <a:gd name="connsiteX0" fmla="*/ 299552 w 2022366"/>
              <a:gd name="connsiteY0" fmla="*/ 0 h 1587158"/>
              <a:gd name="connsiteX1" fmla="*/ 338755 w 2022366"/>
              <a:gd name="connsiteY1" fmla="*/ 13670 h 1587158"/>
              <a:gd name="connsiteX2" fmla="*/ 1916480 w 2022366"/>
              <a:gd name="connsiteY2" fmla="*/ 1377758 h 1587158"/>
              <a:gd name="connsiteX3" fmla="*/ 2022366 w 2022366"/>
              <a:gd name="connsiteY3" fmla="*/ 1587158 h 1587158"/>
              <a:gd name="connsiteX4" fmla="*/ 914400 w 2022366"/>
              <a:gd name="connsiteY4" fmla="*/ 1587158 h 1587158"/>
              <a:gd name="connsiteX5" fmla="*/ 0 w 2022366"/>
              <a:gd name="connsiteY5" fmla="*/ 672758 h 1587158"/>
              <a:gd name="connsiteX6" fmla="*/ 267822 w 2022366"/>
              <a:gd name="connsiteY6" fmla="*/ 26180 h 1587158"/>
              <a:gd name="connsiteX7" fmla="*/ 299552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299552" y="0"/>
                </a:moveTo>
                <a:lnTo>
                  <a:pt x="338755" y="13670"/>
                </a:lnTo>
                <a:cubicBezTo>
                  <a:pt x="1012802" y="285272"/>
                  <a:pt x="1569547" y="769345"/>
                  <a:pt x="1916480" y="1377758"/>
                </a:cubicBezTo>
                <a:lnTo>
                  <a:pt x="2022366" y="1587158"/>
                </a:lnTo>
                <a:lnTo>
                  <a:pt x="914400" y="1587158"/>
                </a:lnTo>
                <a:cubicBezTo>
                  <a:pt x="409391" y="1587158"/>
                  <a:pt x="0" y="1177767"/>
                  <a:pt x="0" y="672758"/>
                </a:cubicBezTo>
                <a:cubicBezTo>
                  <a:pt x="0" y="420253"/>
                  <a:pt x="102348" y="191653"/>
                  <a:pt x="267822" y="26180"/>
                </a:cubicBezTo>
                <a:lnTo>
                  <a:pt x="29955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456F178-5C42-4DB0-9DBE-9F35D5CA4F82}"/>
              </a:ext>
            </a:extLst>
          </p:cNvPr>
          <p:cNvSpPr/>
          <p:nvPr/>
        </p:nvSpPr>
        <p:spPr>
          <a:xfrm>
            <a:off x="6200010" y="2308050"/>
            <a:ext cx="2029591" cy="1597201"/>
          </a:xfrm>
          <a:custGeom>
            <a:avLst/>
            <a:gdLst>
              <a:gd name="connsiteX0" fmla="*/ 1717866 w 2029591"/>
              <a:gd name="connsiteY0" fmla="*/ 0 h 1597201"/>
              <a:gd name="connsiteX1" fmla="*/ 1761769 w 2029591"/>
              <a:gd name="connsiteY1" fmla="*/ 36223 h 1597201"/>
              <a:gd name="connsiteX2" fmla="*/ 2029591 w 2029591"/>
              <a:gd name="connsiteY2" fmla="*/ 682801 h 1597201"/>
              <a:gd name="connsiteX3" fmla="*/ 1115191 w 2029591"/>
              <a:gd name="connsiteY3" fmla="*/ 1597201 h 1597201"/>
              <a:gd name="connsiteX4" fmla="*/ 0 w 2029591"/>
              <a:gd name="connsiteY4" fmla="*/ 1597201 h 1597201"/>
              <a:gd name="connsiteX5" fmla="*/ 113111 w 2029591"/>
              <a:gd name="connsiteY5" fmla="*/ 1373513 h 1597201"/>
              <a:gd name="connsiteX6" fmla="*/ 1690836 w 2029591"/>
              <a:gd name="connsiteY6" fmla="*/ 9425 h 1597201"/>
              <a:gd name="connsiteX7" fmla="*/ 1717866 w 2029591"/>
              <a:gd name="connsiteY7" fmla="*/ 0 h 159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9591" h="1597201">
                <a:moveTo>
                  <a:pt x="1717866" y="0"/>
                </a:moveTo>
                <a:lnTo>
                  <a:pt x="1761769" y="36223"/>
                </a:lnTo>
                <a:cubicBezTo>
                  <a:pt x="1927243" y="201696"/>
                  <a:pt x="2029591" y="430296"/>
                  <a:pt x="2029591" y="682801"/>
                </a:cubicBezTo>
                <a:cubicBezTo>
                  <a:pt x="2029591" y="1187810"/>
                  <a:pt x="1620200" y="1597201"/>
                  <a:pt x="1115191" y="1597201"/>
                </a:cubicBezTo>
                <a:lnTo>
                  <a:pt x="0" y="1597201"/>
                </a:lnTo>
                <a:lnTo>
                  <a:pt x="113111" y="1373513"/>
                </a:lnTo>
                <a:cubicBezTo>
                  <a:pt x="460043" y="765100"/>
                  <a:pt x="1016789" y="281027"/>
                  <a:pt x="1690836" y="9425"/>
                </a:cubicBezTo>
                <a:lnTo>
                  <a:pt x="171786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6217E3B-1267-4F76-B99F-F876EFB410FB}"/>
              </a:ext>
            </a:extLst>
          </p:cNvPr>
          <p:cNvSpPr/>
          <p:nvPr/>
        </p:nvSpPr>
        <p:spPr>
          <a:xfrm>
            <a:off x="5924550" y="4229100"/>
            <a:ext cx="1314450" cy="1828800"/>
          </a:xfrm>
          <a:custGeom>
            <a:avLst/>
            <a:gdLst>
              <a:gd name="connsiteX0" fmla="*/ 145644 w 1314450"/>
              <a:gd name="connsiteY0" fmla="*/ 0 h 1828800"/>
              <a:gd name="connsiteX1" fmla="*/ 400050 w 1314450"/>
              <a:gd name="connsiteY1" fmla="*/ 0 h 1828800"/>
              <a:gd name="connsiteX2" fmla="*/ 1314450 w 1314450"/>
              <a:gd name="connsiteY2" fmla="*/ 914400 h 1828800"/>
              <a:gd name="connsiteX3" fmla="*/ 400050 w 1314450"/>
              <a:gd name="connsiteY3" fmla="*/ 1828800 h 1828800"/>
              <a:gd name="connsiteX4" fmla="*/ 145644 w 1314450"/>
              <a:gd name="connsiteY4" fmla="*/ 1828800 h 1828800"/>
              <a:gd name="connsiteX5" fmla="*/ 144740 w 1314450"/>
              <a:gd name="connsiteY5" fmla="*/ 1826447 h 1828800"/>
              <a:gd name="connsiteX6" fmla="*/ 0 w 1314450"/>
              <a:gd name="connsiteY6" fmla="*/ 914400 h 1828800"/>
              <a:gd name="connsiteX7" fmla="*/ 144740 w 1314450"/>
              <a:gd name="connsiteY7" fmla="*/ 2353 h 1828800"/>
              <a:gd name="connsiteX8" fmla="*/ 145644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145644" y="0"/>
                </a:moveTo>
                <a:lnTo>
                  <a:pt x="400050" y="0"/>
                </a:lnTo>
                <a:cubicBezTo>
                  <a:pt x="905059" y="0"/>
                  <a:pt x="1314450" y="409391"/>
                  <a:pt x="1314450" y="914400"/>
                </a:cubicBezTo>
                <a:cubicBezTo>
                  <a:pt x="1314450" y="1419409"/>
                  <a:pt x="905059" y="1828800"/>
                  <a:pt x="400050" y="1828800"/>
                </a:cubicBezTo>
                <a:lnTo>
                  <a:pt x="145644" y="1828800"/>
                </a:lnTo>
                <a:lnTo>
                  <a:pt x="144740" y="1826447"/>
                </a:lnTo>
                <a:cubicBezTo>
                  <a:pt x="50674" y="1538331"/>
                  <a:pt x="0" y="1232003"/>
                  <a:pt x="0" y="914400"/>
                </a:cubicBezTo>
                <a:cubicBezTo>
                  <a:pt x="0" y="596796"/>
                  <a:pt x="50674" y="290468"/>
                  <a:pt x="144740" y="2353"/>
                </a:cubicBezTo>
                <a:lnTo>
                  <a:pt x="1456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58059C9-A050-416B-8CAD-4D31321628A3}"/>
              </a:ext>
            </a:extLst>
          </p:cNvPr>
          <p:cNvSpPr/>
          <p:nvPr/>
        </p:nvSpPr>
        <p:spPr>
          <a:xfrm>
            <a:off x="11049000" y="4229100"/>
            <a:ext cx="1314450" cy="1828800"/>
          </a:xfrm>
          <a:custGeom>
            <a:avLst/>
            <a:gdLst>
              <a:gd name="connsiteX0" fmla="*/ 914400 w 1314450"/>
              <a:gd name="connsiteY0" fmla="*/ 0 h 1828800"/>
              <a:gd name="connsiteX1" fmla="*/ 1168806 w 1314450"/>
              <a:gd name="connsiteY1" fmla="*/ 0 h 1828800"/>
              <a:gd name="connsiteX2" fmla="*/ 1169710 w 1314450"/>
              <a:gd name="connsiteY2" fmla="*/ 2353 h 1828800"/>
              <a:gd name="connsiteX3" fmla="*/ 1314450 w 1314450"/>
              <a:gd name="connsiteY3" fmla="*/ 914400 h 1828800"/>
              <a:gd name="connsiteX4" fmla="*/ 1169710 w 1314450"/>
              <a:gd name="connsiteY4" fmla="*/ 1826447 h 1828800"/>
              <a:gd name="connsiteX5" fmla="*/ 1168806 w 1314450"/>
              <a:gd name="connsiteY5" fmla="*/ 1828800 h 1828800"/>
              <a:gd name="connsiteX6" fmla="*/ 914400 w 1314450"/>
              <a:gd name="connsiteY6" fmla="*/ 1828800 h 1828800"/>
              <a:gd name="connsiteX7" fmla="*/ 0 w 1314450"/>
              <a:gd name="connsiteY7" fmla="*/ 914400 h 1828800"/>
              <a:gd name="connsiteX8" fmla="*/ 914400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914400" y="0"/>
                </a:moveTo>
                <a:lnTo>
                  <a:pt x="1168806" y="0"/>
                </a:lnTo>
                <a:lnTo>
                  <a:pt x="1169710" y="2353"/>
                </a:lnTo>
                <a:cubicBezTo>
                  <a:pt x="1263776" y="290468"/>
                  <a:pt x="1314450" y="596796"/>
                  <a:pt x="1314450" y="914400"/>
                </a:cubicBezTo>
                <a:cubicBezTo>
                  <a:pt x="1314450" y="1232003"/>
                  <a:pt x="1263776" y="1538331"/>
                  <a:pt x="1169710" y="1826447"/>
                </a:cubicBezTo>
                <a:lnTo>
                  <a:pt x="1168806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7D4633E6-B5C9-4E1C-9EC3-9F9365E598C7}"/>
              </a:ext>
            </a:extLst>
          </p:cNvPr>
          <p:cNvSpPr/>
          <p:nvPr/>
        </p:nvSpPr>
        <p:spPr>
          <a:xfrm>
            <a:off x="6197602" y="6376988"/>
            <a:ext cx="2031999" cy="1600549"/>
          </a:xfrm>
          <a:custGeom>
            <a:avLst/>
            <a:gdLst>
              <a:gd name="connsiteX0" fmla="*/ 0 w 2031999"/>
              <a:gd name="connsiteY0" fmla="*/ 0 h 1600549"/>
              <a:gd name="connsiteX1" fmla="*/ 1117599 w 2031999"/>
              <a:gd name="connsiteY1" fmla="*/ 0 h 1600549"/>
              <a:gd name="connsiteX2" fmla="*/ 2031999 w 2031999"/>
              <a:gd name="connsiteY2" fmla="*/ 914400 h 1600549"/>
              <a:gd name="connsiteX3" fmla="*/ 1764177 w 2031999"/>
              <a:gd name="connsiteY3" fmla="*/ 1560978 h 1600549"/>
              <a:gd name="connsiteX4" fmla="*/ 1716217 w 2031999"/>
              <a:gd name="connsiteY4" fmla="*/ 1600549 h 1600549"/>
              <a:gd name="connsiteX5" fmla="*/ 1693244 w 2031999"/>
              <a:gd name="connsiteY5" fmla="*/ 1592539 h 1600549"/>
              <a:gd name="connsiteX6" fmla="*/ 115519 w 2031999"/>
              <a:gd name="connsiteY6" fmla="*/ 228451 h 1600549"/>
              <a:gd name="connsiteX7" fmla="*/ 0 w 2031999"/>
              <a:gd name="connsiteY7" fmla="*/ 0 h 160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1999" h="1600549">
                <a:moveTo>
                  <a:pt x="0" y="0"/>
                </a:moveTo>
                <a:lnTo>
                  <a:pt x="1117599" y="0"/>
                </a:lnTo>
                <a:cubicBezTo>
                  <a:pt x="1622608" y="0"/>
                  <a:pt x="2031999" y="409391"/>
                  <a:pt x="2031999" y="914400"/>
                </a:cubicBezTo>
                <a:cubicBezTo>
                  <a:pt x="2031999" y="1166905"/>
                  <a:pt x="1929651" y="1395505"/>
                  <a:pt x="1764177" y="1560978"/>
                </a:cubicBezTo>
                <a:lnTo>
                  <a:pt x="1716217" y="1600549"/>
                </a:lnTo>
                <a:lnTo>
                  <a:pt x="1693244" y="1592539"/>
                </a:lnTo>
                <a:cubicBezTo>
                  <a:pt x="1019197" y="1320937"/>
                  <a:pt x="462451" y="836864"/>
                  <a:pt x="115519" y="2284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7DD7730-2D4A-477A-9E3A-F35AB0323861}"/>
              </a:ext>
            </a:extLst>
          </p:cNvPr>
          <p:cNvSpPr/>
          <p:nvPr/>
        </p:nvSpPr>
        <p:spPr>
          <a:xfrm>
            <a:off x="10058400" y="6396038"/>
            <a:ext cx="2022366" cy="1587158"/>
          </a:xfrm>
          <a:custGeom>
            <a:avLst/>
            <a:gdLst>
              <a:gd name="connsiteX0" fmla="*/ 914400 w 2022366"/>
              <a:gd name="connsiteY0" fmla="*/ 0 h 1587158"/>
              <a:gd name="connsiteX1" fmla="*/ 2022366 w 2022366"/>
              <a:gd name="connsiteY1" fmla="*/ 0 h 1587158"/>
              <a:gd name="connsiteX2" fmla="*/ 1916480 w 2022366"/>
              <a:gd name="connsiteY2" fmla="*/ 209400 h 1587158"/>
              <a:gd name="connsiteX3" fmla="*/ 338755 w 2022366"/>
              <a:gd name="connsiteY3" fmla="*/ 1573488 h 1587158"/>
              <a:gd name="connsiteX4" fmla="*/ 299552 w 2022366"/>
              <a:gd name="connsiteY4" fmla="*/ 1587158 h 1587158"/>
              <a:gd name="connsiteX5" fmla="*/ 267822 w 2022366"/>
              <a:gd name="connsiteY5" fmla="*/ 1560978 h 1587158"/>
              <a:gd name="connsiteX6" fmla="*/ 0 w 2022366"/>
              <a:gd name="connsiteY6" fmla="*/ 914400 h 1587158"/>
              <a:gd name="connsiteX7" fmla="*/ 914400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914400" y="0"/>
                </a:moveTo>
                <a:lnTo>
                  <a:pt x="2022366" y="0"/>
                </a:lnTo>
                <a:lnTo>
                  <a:pt x="1916480" y="209400"/>
                </a:lnTo>
                <a:cubicBezTo>
                  <a:pt x="1569547" y="817813"/>
                  <a:pt x="1012802" y="1301886"/>
                  <a:pt x="338755" y="1573488"/>
                </a:cubicBezTo>
                <a:lnTo>
                  <a:pt x="299552" y="1587158"/>
                </a:lnTo>
                <a:lnTo>
                  <a:pt x="267822" y="1560978"/>
                </a:lnTo>
                <a:cubicBezTo>
                  <a:pt x="102348" y="1395505"/>
                  <a:pt x="0" y="1166905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1E757B-D82A-41BF-8D9F-EF672DAE33EA}"/>
              </a:ext>
            </a:extLst>
          </p:cNvPr>
          <p:cNvSpPr/>
          <p:nvPr/>
        </p:nvSpPr>
        <p:spPr>
          <a:xfrm>
            <a:off x="10357952" y="2062162"/>
            <a:ext cx="5491648" cy="1828800"/>
          </a:xfrm>
          <a:custGeom>
            <a:avLst/>
            <a:gdLst>
              <a:gd name="connsiteX0" fmla="*/ 614848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1722814 w 5491648"/>
              <a:gd name="connsiteY4" fmla="*/ 1828800 h 1828800"/>
              <a:gd name="connsiteX5" fmla="*/ 1616928 w 5491648"/>
              <a:gd name="connsiteY5" fmla="*/ 1619400 h 1828800"/>
              <a:gd name="connsiteX6" fmla="*/ 39203 w 5491648"/>
              <a:gd name="connsiteY6" fmla="*/ 255312 h 1828800"/>
              <a:gd name="connsiteX7" fmla="*/ 0 w 5491648"/>
              <a:gd name="connsiteY7" fmla="*/ 241642 h 1828800"/>
              <a:gd name="connsiteX8" fmla="*/ 103598 w 5491648"/>
              <a:gd name="connsiteY8" fmla="*/ 156165 h 1828800"/>
              <a:gd name="connsiteX9" fmla="*/ 614848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614848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1722814" y="1828800"/>
                </a:lnTo>
                <a:lnTo>
                  <a:pt x="1616928" y="1619400"/>
                </a:lnTo>
                <a:cubicBezTo>
                  <a:pt x="1269995" y="1010987"/>
                  <a:pt x="713250" y="526914"/>
                  <a:pt x="39203" y="255312"/>
                </a:cubicBezTo>
                <a:lnTo>
                  <a:pt x="0" y="241642"/>
                </a:lnTo>
                <a:lnTo>
                  <a:pt x="103598" y="156165"/>
                </a:lnTo>
                <a:cubicBezTo>
                  <a:pt x="249538" y="57570"/>
                  <a:pt x="425470" y="0"/>
                  <a:pt x="61484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1095C45-0DB8-417B-B8E2-0E058B276F48}"/>
              </a:ext>
            </a:extLst>
          </p:cNvPr>
          <p:cNvSpPr/>
          <p:nvPr/>
        </p:nvSpPr>
        <p:spPr>
          <a:xfrm>
            <a:off x="2438401" y="2076450"/>
            <a:ext cx="5479475" cy="1828800"/>
          </a:xfrm>
          <a:custGeom>
            <a:avLst/>
            <a:gdLst>
              <a:gd name="connsiteX0" fmla="*/ 914400 w 5479475"/>
              <a:gd name="connsiteY0" fmla="*/ 0 h 1828800"/>
              <a:gd name="connsiteX1" fmla="*/ 4876800 w 5479475"/>
              <a:gd name="connsiteY1" fmla="*/ 0 h 1828800"/>
              <a:gd name="connsiteX2" fmla="*/ 5388050 w 5479475"/>
              <a:gd name="connsiteY2" fmla="*/ 156165 h 1828800"/>
              <a:gd name="connsiteX3" fmla="*/ 5479475 w 5479475"/>
              <a:gd name="connsiteY3" fmla="*/ 231599 h 1828800"/>
              <a:gd name="connsiteX4" fmla="*/ 5452445 w 5479475"/>
              <a:gd name="connsiteY4" fmla="*/ 241024 h 1828800"/>
              <a:gd name="connsiteX5" fmla="*/ 3874720 w 5479475"/>
              <a:gd name="connsiteY5" fmla="*/ 1605112 h 1828800"/>
              <a:gd name="connsiteX6" fmla="*/ 3761609 w 5479475"/>
              <a:gd name="connsiteY6" fmla="*/ 1828800 h 1828800"/>
              <a:gd name="connsiteX7" fmla="*/ 914400 w 5479475"/>
              <a:gd name="connsiteY7" fmla="*/ 1828800 h 1828800"/>
              <a:gd name="connsiteX8" fmla="*/ 0 w 5479475"/>
              <a:gd name="connsiteY8" fmla="*/ 914400 h 1828800"/>
              <a:gd name="connsiteX9" fmla="*/ 914400 w 5479475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9475" h="1828800">
                <a:moveTo>
                  <a:pt x="914400" y="0"/>
                </a:moveTo>
                <a:lnTo>
                  <a:pt x="4876800" y="0"/>
                </a:lnTo>
                <a:cubicBezTo>
                  <a:pt x="5066178" y="0"/>
                  <a:pt x="5242110" y="57570"/>
                  <a:pt x="5388050" y="156165"/>
                </a:cubicBezTo>
                <a:lnTo>
                  <a:pt x="5479475" y="231599"/>
                </a:lnTo>
                <a:lnTo>
                  <a:pt x="5452445" y="241024"/>
                </a:lnTo>
                <a:cubicBezTo>
                  <a:pt x="4778398" y="512626"/>
                  <a:pt x="4221652" y="996699"/>
                  <a:pt x="3874720" y="1605112"/>
                </a:cubicBezTo>
                <a:lnTo>
                  <a:pt x="3761609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A5B725D-2316-4B0C-B23D-7E53C1E279DE}"/>
              </a:ext>
            </a:extLst>
          </p:cNvPr>
          <p:cNvSpPr/>
          <p:nvPr/>
        </p:nvSpPr>
        <p:spPr>
          <a:xfrm>
            <a:off x="1447800" y="4229100"/>
            <a:ext cx="4622394" cy="1828800"/>
          </a:xfrm>
          <a:custGeom>
            <a:avLst/>
            <a:gdLst>
              <a:gd name="connsiteX0" fmla="*/ 914400 w 4622394"/>
              <a:gd name="connsiteY0" fmla="*/ 0 h 1828800"/>
              <a:gd name="connsiteX1" fmla="*/ 4622394 w 4622394"/>
              <a:gd name="connsiteY1" fmla="*/ 0 h 1828800"/>
              <a:gd name="connsiteX2" fmla="*/ 4621490 w 4622394"/>
              <a:gd name="connsiteY2" fmla="*/ 2353 h 1828800"/>
              <a:gd name="connsiteX3" fmla="*/ 4476750 w 4622394"/>
              <a:gd name="connsiteY3" fmla="*/ 914400 h 1828800"/>
              <a:gd name="connsiteX4" fmla="*/ 4621490 w 4622394"/>
              <a:gd name="connsiteY4" fmla="*/ 1826447 h 1828800"/>
              <a:gd name="connsiteX5" fmla="*/ 4622394 w 4622394"/>
              <a:gd name="connsiteY5" fmla="*/ 1828800 h 1828800"/>
              <a:gd name="connsiteX6" fmla="*/ 914400 w 4622394"/>
              <a:gd name="connsiteY6" fmla="*/ 1828800 h 1828800"/>
              <a:gd name="connsiteX7" fmla="*/ 0 w 4622394"/>
              <a:gd name="connsiteY7" fmla="*/ 914400 h 1828800"/>
              <a:gd name="connsiteX8" fmla="*/ 91440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914400" y="0"/>
                </a:moveTo>
                <a:lnTo>
                  <a:pt x="4622394" y="0"/>
                </a:lnTo>
                <a:lnTo>
                  <a:pt x="4621490" y="2353"/>
                </a:lnTo>
                <a:cubicBezTo>
                  <a:pt x="4527424" y="290468"/>
                  <a:pt x="4476750" y="596796"/>
                  <a:pt x="4476750" y="914400"/>
                </a:cubicBezTo>
                <a:cubicBezTo>
                  <a:pt x="4476750" y="1232003"/>
                  <a:pt x="4527424" y="1538331"/>
                  <a:pt x="4621490" y="1826447"/>
                </a:cubicBezTo>
                <a:lnTo>
                  <a:pt x="4622394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01617E4-E59C-4DEB-ABE6-5A489FD01DBB}"/>
              </a:ext>
            </a:extLst>
          </p:cNvPr>
          <p:cNvSpPr/>
          <p:nvPr/>
        </p:nvSpPr>
        <p:spPr>
          <a:xfrm>
            <a:off x="12217806" y="4229100"/>
            <a:ext cx="4622394" cy="1828800"/>
          </a:xfrm>
          <a:custGeom>
            <a:avLst/>
            <a:gdLst>
              <a:gd name="connsiteX0" fmla="*/ 0 w 4622394"/>
              <a:gd name="connsiteY0" fmla="*/ 0 h 1828800"/>
              <a:gd name="connsiteX1" fmla="*/ 3707994 w 4622394"/>
              <a:gd name="connsiteY1" fmla="*/ 0 h 1828800"/>
              <a:gd name="connsiteX2" fmla="*/ 4622394 w 4622394"/>
              <a:gd name="connsiteY2" fmla="*/ 914400 h 1828800"/>
              <a:gd name="connsiteX3" fmla="*/ 3707994 w 4622394"/>
              <a:gd name="connsiteY3" fmla="*/ 1828800 h 1828800"/>
              <a:gd name="connsiteX4" fmla="*/ 0 w 4622394"/>
              <a:gd name="connsiteY4" fmla="*/ 1828800 h 1828800"/>
              <a:gd name="connsiteX5" fmla="*/ 904 w 4622394"/>
              <a:gd name="connsiteY5" fmla="*/ 1826447 h 1828800"/>
              <a:gd name="connsiteX6" fmla="*/ 145644 w 4622394"/>
              <a:gd name="connsiteY6" fmla="*/ 914400 h 1828800"/>
              <a:gd name="connsiteX7" fmla="*/ 904 w 4622394"/>
              <a:gd name="connsiteY7" fmla="*/ 2353 h 1828800"/>
              <a:gd name="connsiteX8" fmla="*/ 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0" y="0"/>
                </a:moveTo>
                <a:lnTo>
                  <a:pt x="3707994" y="0"/>
                </a:lnTo>
                <a:cubicBezTo>
                  <a:pt x="4213003" y="0"/>
                  <a:pt x="4622394" y="409391"/>
                  <a:pt x="4622394" y="914400"/>
                </a:cubicBezTo>
                <a:cubicBezTo>
                  <a:pt x="4622394" y="1419409"/>
                  <a:pt x="4213003" y="1828800"/>
                  <a:pt x="3707994" y="1828800"/>
                </a:cubicBezTo>
                <a:lnTo>
                  <a:pt x="0" y="1828800"/>
                </a:lnTo>
                <a:lnTo>
                  <a:pt x="904" y="1826447"/>
                </a:lnTo>
                <a:cubicBezTo>
                  <a:pt x="94970" y="1538331"/>
                  <a:pt x="145644" y="1232003"/>
                  <a:pt x="145644" y="914400"/>
                </a:cubicBezTo>
                <a:cubicBezTo>
                  <a:pt x="145644" y="596796"/>
                  <a:pt x="94970" y="290468"/>
                  <a:pt x="904" y="235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FEFAEC9-B121-42A1-AE26-27B3680D35FF}"/>
              </a:ext>
            </a:extLst>
          </p:cNvPr>
          <p:cNvSpPr/>
          <p:nvPr/>
        </p:nvSpPr>
        <p:spPr>
          <a:xfrm>
            <a:off x="2438400" y="6376987"/>
            <a:ext cx="5475418" cy="1828800"/>
          </a:xfrm>
          <a:custGeom>
            <a:avLst/>
            <a:gdLst>
              <a:gd name="connsiteX0" fmla="*/ 914400 w 5475418"/>
              <a:gd name="connsiteY0" fmla="*/ 0 h 1828800"/>
              <a:gd name="connsiteX1" fmla="*/ 3759201 w 5475418"/>
              <a:gd name="connsiteY1" fmla="*/ 0 h 1828800"/>
              <a:gd name="connsiteX2" fmla="*/ 3874720 w 5475418"/>
              <a:gd name="connsiteY2" fmla="*/ 228451 h 1828800"/>
              <a:gd name="connsiteX3" fmla="*/ 5452445 w 5475418"/>
              <a:gd name="connsiteY3" fmla="*/ 1592539 h 1828800"/>
              <a:gd name="connsiteX4" fmla="*/ 5475418 w 5475418"/>
              <a:gd name="connsiteY4" fmla="*/ 1600549 h 1828800"/>
              <a:gd name="connsiteX5" fmla="*/ 5388050 w 5475418"/>
              <a:gd name="connsiteY5" fmla="*/ 1672635 h 1828800"/>
              <a:gd name="connsiteX6" fmla="*/ 4876800 w 5475418"/>
              <a:gd name="connsiteY6" fmla="*/ 1828800 h 1828800"/>
              <a:gd name="connsiteX7" fmla="*/ 914400 w 5475418"/>
              <a:gd name="connsiteY7" fmla="*/ 1828800 h 1828800"/>
              <a:gd name="connsiteX8" fmla="*/ 0 w 5475418"/>
              <a:gd name="connsiteY8" fmla="*/ 914400 h 1828800"/>
              <a:gd name="connsiteX9" fmla="*/ 914400 w 547541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5418" h="1828800">
                <a:moveTo>
                  <a:pt x="914400" y="0"/>
                </a:moveTo>
                <a:lnTo>
                  <a:pt x="3759201" y="0"/>
                </a:lnTo>
                <a:lnTo>
                  <a:pt x="3874720" y="228451"/>
                </a:lnTo>
                <a:cubicBezTo>
                  <a:pt x="4221652" y="836864"/>
                  <a:pt x="4778398" y="1320937"/>
                  <a:pt x="5452445" y="1592539"/>
                </a:cubicBezTo>
                <a:lnTo>
                  <a:pt x="5475418" y="1600549"/>
                </a:lnTo>
                <a:lnTo>
                  <a:pt x="5388050" y="1672635"/>
                </a:lnTo>
                <a:cubicBezTo>
                  <a:pt x="5242110" y="1771230"/>
                  <a:pt x="5066178" y="1828800"/>
                  <a:pt x="4876800" y="18288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6333052-64FD-4883-BAA7-393AEE4DC385}"/>
              </a:ext>
            </a:extLst>
          </p:cNvPr>
          <p:cNvSpPr/>
          <p:nvPr/>
        </p:nvSpPr>
        <p:spPr>
          <a:xfrm>
            <a:off x="10357952" y="6396038"/>
            <a:ext cx="5491648" cy="1828800"/>
          </a:xfrm>
          <a:custGeom>
            <a:avLst/>
            <a:gdLst>
              <a:gd name="connsiteX0" fmla="*/ 1722814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614848 w 5491648"/>
              <a:gd name="connsiteY4" fmla="*/ 1828800 h 1828800"/>
              <a:gd name="connsiteX5" fmla="*/ 103598 w 5491648"/>
              <a:gd name="connsiteY5" fmla="*/ 1672635 h 1828800"/>
              <a:gd name="connsiteX6" fmla="*/ 0 w 5491648"/>
              <a:gd name="connsiteY6" fmla="*/ 1587158 h 1828800"/>
              <a:gd name="connsiteX7" fmla="*/ 39203 w 5491648"/>
              <a:gd name="connsiteY7" fmla="*/ 1573488 h 1828800"/>
              <a:gd name="connsiteX8" fmla="*/ 1616928 w 5491648"/>
              <a:gd name="connsiteY8" fmla="*/ 209400 h 1828800"/>
              <a:gd name="connsiteX9" fmla="*/ 1722814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1722814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614848" y="1828800"/>
                </a:lnTo>
                <a:cubicBezTo>
                  <a:pt x="425470" y="1828800"/>
                  <a:pt x="249538" y="1771230"/>
                  <a:pt x="103598" y="1672635"/>
                </a:cubicBezTo>
                <a:lnTo>
                  <a:pt x="0" y="1587158"/>
                </a:lnTo>
                <a:lnTo>
                  <a:pt x="39203" y="1573488"/>
                </a:lnTo>
                <a:cubicBezTo>
                  <a:pt x="713250" y="1301886"/>
                  <a:pt x="1269995" y="817813"/>
                  <a:pt x="1616928" y="209400"/>
                </a:cubicBezTo>
                <a:lnTo>
                  <a:pt x="172281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70EC1CA-C5A0-422E-B90A-79F70E3D8952}"/>
              </a:ext>
            </a:extLst>
          </p:cNvPr>
          <p:cNvSpPr txBox="1"/>
          <p:nvPr/>
        </p:nvSpPr>
        <p:spPr>
          <a:xfrm>
            <a:off x="10543410" y="2543385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4ADC8E-A735-428B-9E0E-A22EC06A1D58}"/>
              </a:ext>
            </a:extLst>
          </p:cNvPr>
          <p:cNvSpPr txBox="1"/>
          <p:nvPr/>
        </p:nvSpPr>
        <p:spPr>
          <a:xfrm>
            <a:off x="11493906" y="4521489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B5BBAA7-6569-4CDA-90FD-153B3ADF8681}"/>
              </a:ext>
            </a:extLst>
          </p:cNvPr>
          <p:cNvSpPr txBox="1"/>
          <p:nvPr/>
        </p:nvSpPr>
        <p:spPr>
          <a:xfrm>
            <a:off x="10541003" y="6442023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716954-3BED-4DCE-B1EA-70210E5DA1B7}"/>
              </a:ext>
            </a:extLst>
          </p:cNvPr>
          <p:cNvSpPr txBox="1"/>
          <p:nvPr/>
        </p:nvSpPr>
        <p:spPr>
          <a:xfrm>
            <a:off x="7111741" y="6369368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685B90-1C14-4C35-BB2A-028443CF03FB}"/>
              </a:ext>
            </a:extLst>
          </p:cNvPr>
          <p:cNvSpPr txBox="1"/>
          <p:nvPr/>
        </p:nvSpPr>
        <p:spPr>
          <a:xfrm>
            <a:off x="6313546" y="4474340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40C78B2-44F0-4BEA-AF99-3A165D00DF71}"/>
              </a:ext>
            </a:extLst>
          </p:cNvPr>
          <p:cNvSpPr txBox="1"/>
          <p:nvPr/>
        </p:nvSpPr>
        <p:spPr>
          <a:xfrm>
            <a:off x="7284724" y="2436852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53A1054-1DCE-4B62-AE74-73BC345C4827}"/>
              </a:ext>
            </a:extLst>
          </p:cNvPr>
          <p:cNvSpPr txBox="1"/>
          <p:nvPr/>
        </p:nvSpPr>
        <p:spPr>
          <a:xfrm>
            <a:off x="12129367" y="2543385"/>
            <a:ext cx="255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Introduction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FD44F7D-19A8-4766-BC1A-3A272CFE344E}"/>
              </a:ext>
            </a:extLst>
          </p:cNvPr>
          <p:cNvSpPr txBox="1"/>
          <p:nvPr/>
        </p:nvSpPr>
        <p:spPr>
          <a:xfrm>
            <a:off x="13087350" y="4581435"/>
            <a:ext cx="2554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Matrices de migrations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5DDAFB-B013-4715-86DB-E4FE1B9910EA}"/>
              </a:ext>
            </a:extLst>
          </p:cNvPr>
          <p:cNvSpPr txBox="1"/>
          <p:nvPr/>
        </p:nvSpPr>
        <p:spPr>
          <a:xfrm>
            <a:off x="11696669" y="6710273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économétrique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EAF731-1684-4507-AA48-2D1477CCAA09}"/>
              </a:ext>
            </a:extLst>
          </p:cNvPr>
          <p:cNvSpPr txBox="1"/>
          <p:nvPr/>
        </p:nvSpPr>
        <p:spPr>
          <a:xfrm>
            <a:off x="3425698" y="6794806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alternatif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814902-063D-4B30-8502-8A21BBBD3C67}"/>
              </a:ext>
            </a:extLst>
          </p:cNvPr>
          <p:cNvSpPr txBox="1"/>
          <p:nvPr/>
        </p:nvSpPr>
        <p:spPr>
          <a:xfrm>
            <a:off x="2458552" y="4752321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Projections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E4426FB-DBC8-4F8D-A44C-82F415498F60}"/>
              </a:ext>
            </a:extLst>
          </p:cNvPr>
          <p:cNvSpPr txBox="1"/>
          <p:nvPr/>
        </p:nvSpPr>
        <p:spPr>
          <a:xfrm>
            <a:off x="3381233" y="2599654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Conclusion</a:t>
            </a:r>
          </a:p>
        </p:txBody>
      </p:sp>
      <p:pic>
        <p:nvPicPr>
          <p:cNvPr id="44" name="Graphique 43" descr="Tableau avec un remplissage uni">
            <a:extLst>
              <a:ext uri="{FF2B5EF4-FFF2-40B4-BE49-F238E27FC236}">
                <a16:creationId xmlns:a16="http://schemas.microsoft.com/office/drawing/2014/main" id="{6B2E50B2-683A-43CC-9218-02B173CCC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87543" y="5310859"/>
            <a:ext cx="637251" cy="637251"/>
          </a:xfrm>
          <a:prstGeom prst="rect">
            <a:avLst/>
          </a:prstGeom>
        </p:spPr>
      </p:pic>
      <p:pic>
        <p:nvPicPr>
          <p:cNvPr id="48" name="Graphique 47" descr="Graphique à barres avec tendance à la baisse avec un remplissage uni">
            <a:extLst>
              <a:ext uri="{FF2B5EF4-FFF2-40B4-BE49-F238E27FC236}">
                <a16:creationId xmlns:a16="http://schemas.microsoft.com/office/drawing/2014/main" id="{DA4ECDCE-6FC1-40E2-8D7E-7F583E3CB6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9593" y="5129720"/>
            <a:ext cx="646331" cy="646331"/>
          </a:xfrm>
          <a:prstGeom prst="rect">
            <a:avLst/>
          </a:prstGeom>
        </p:spPr>
      </p:pic>
      <p:pic>
        <p:nvPicPr>
          <p:cNvPr id="52" name="Graphique 51" descr="Livre fermé avec un remplissage uni">
            <a:extLst>
              <a:ext uri="{FF2B5EF4-FFF2-40B4-BE49-F238E27FC236}">
                <a16:creationId xmlns:a16="http://schemas.microsoft.com/office/drawing/2014/main" id="{B3972231-8082-465D-9554-E0A2A123B6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4113" y="3071994"/>
            <a:ext cx="646331" cy="646331"/>
          </a:xfrm>
          <a:prstGeom prst="rect">
            <a:avLst/>
          </a:prstGeom>
        </p:spPr>
      </p:pic>
      <p:pic>
        <p:nvPicPr>
          <p:cNvPr id="54" name="Graphique 53" descr="Création de récits avec un remplissage uni">
            <a:extLst>
              <a:ext uri="{FF2B5EF4-FFF2-40B4-BE49-F238E27FC236}">
                <a16:creationId xmlns:a16="http://schemas.microsoft.com/office/drawing/2014/main" id="{059E5272-1BBA-43F4-8DA4-879973B344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517" y="2922820"/>
            <a:ext cx="728561" cy="728561"/>
          </a:xfrm>
          <a:prstGeom prst="rect">
            <a:avLst/>
          </a:prstGeom>
        </p:spPr>
      </p:pic>
      <p:pic>
        <p:nvPicPr>
          <p:cNvPr id="56" name="Graphique 55" descr="Graphique linéaire avec un remplissage uni">
            <a:extLst>
              <a:ext uri="{FF2B5EF4-FFF2-40B4-BE49-F238E27FC236}">
                <a16:creationId xmlns:a16="http://schemas.microsoft.com/office/drawing/2014/main" id="{CC32E346-6BB1-4ED2-8526-007484A061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65231" y="7372296"/>
            <a:ext cx="684264" cy="684264"/>
          </a:xfrm>
          <a:prstGeom prst="rect">
            <a:avLst/>
          </a:prstGeom>
        </p:spPr>
      </p:pic>
      <p:pic>
        <p:nvPicPr>
          <p:cNvPr id="58" name="Graphique 57" descr="Graphique périodique avec un remplissage uni">
            <a:extLst>
              <a:ext uri="{FF2B5EF4-FFF2-40B4-BE49-F238E27FC236}">
                <a16:creationId xmlns:a16="http://schemas.microsoft.com/office/drawing/2014/main" id="{AB071839-47C6-425F-82EB-6F403466FF1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17457" y="7355053"/>
            <a:ext cx="718750" cy="71875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2DC7F71-184A-46DD-A38C-5EF7244B3949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Structure de la présentation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BC039F-EEBF-47C5-A71D-B47296C8DD71}"/>
              </a:ext>
            </a:extLst>
          </p:cNvPr>
          <p:cNvSpPr txBox="1"/>
          <p:nvPr/>
        </p:nvSpPr>
        <p:spPr>
          <a:xfrm>
            <a:off x="304800" y="723900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Eléments du plan </a:t>
            </a:r>
          </a:p>
        </p:txBody>
      </p:sp>
    </p:spTree>
    <p:extLst>
      <p:ext uri="{BB962C8B-B14F-4D97-AF65-F5344CB8AC3E}">
        <p14:creationId xmlns:p14="http://schemas.microsoft.com/office/powerpoint/2010/main" val="385256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0FA837-57E7-47EE-8542-DDB121029656}"/>
              </a:ext>
            </a:extLst>
          </p:cNvPr>
          <p:cNvSpPr/>
          <p:nvPr/>
        </p:nvSpPr>
        <p:spPr>
          <a:xfrm>
            <a:off x="9724917" y="0"/>
            <a:ext cx="8574053" cy="10287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A7BED1-DE7C-4895-85AC-38126B740C4E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Projections (1/6)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B9B4890-BC4A-4885-931D-B6ED3834E34E}"/>
              </a:ext>
            </a:extLst>
          </p:cNvPr>
          <p:cNvSpPr txBox="1"/>
          <p:nvPr/>
        </p:nvSpPr>
        <p:spPr>
          <a:xfrm>
            <a:off x="304800" y="633228"/>
            <a:ext cx="16013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Scénarios 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A39C4AD9-3E1C-4F5F-9762-033671C47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1567121"/>
              </p:ext>
            </p:extLst>
          </p:nvPr>
        </p:nvGraphicFramePr>
        <p:xfrm>
          <a:off x="272929" y="419100"/>
          <a:ext cx="9136218" cy="9373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lèche : haut 8">
            <a:extLst>
              <a:ext uri="{FF2B5EF4-FFF2-40B4-BE49-F238E27FC236}">
                <a16:creationId xmlns:a16="http://schemas.microsoft.com/office/drawing/2014/main" id="{53A6F6FC-695E-4E5C-A18E-B82714A6F6B1}"/>
              </a:ext>
            </a:extLst>
          </p:cNvPr>
          <p:cNvSpPr/>
          <p:nvPr/>
        </p:nvSpPr>
        <p:spPr>
          <a:xfrm>
            <a:off x="3612781" y="6286500"/>
            <a:ext cx="96105" cy="605268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0" name="ZoneTexte 14">
            <a:extLst>
              <a:ext uri="{FF2B5EF4-FFF2-40B4-BE49-F238E27FC236}">
                <a16:creationId xmlns:a16="http://schemas.microsoft.com/office/drawing/2014/main" id="{28E9298B-BB07-4B44-A222-999E9049086C}"/>
              </a:ext>
            </a:extLst>
          </p:cNvPr>
          <p:cNvSpPr txBox="1"/>
          <p:nvPr/>
        </p:nvSpPr>
        <p:spPr>
          <a:xfrm>
            <a:off x="2438399" y="6891768"/>
            <a:ext cx="244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/>
              <a:t>Utilisation du Z et du rho à cette étape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6">
                <a:extLst>
                  <a:ext uri="{FF2B5EF4-FFF2-40B4-BE49-F238E27FC236}">
                    <a16:creationId xmlns:a16="http://schemas.microsoft.com/office/drawing/2014/main" id="{4B5541C0-28C1-4F8A-A26E-50094DFCAC7A}"/>
                  </a:ext>
                </a:extLst>
              </p:cNvPr>
              <p:cNvSpPr txBox="1"/>
              <p:nvPr/>
            </p:nvSpPr>
            <p:spPr>
              <a:xfrm>
                <a:off x="9903365" y="694852"/>
                <a:ext cx="8079835" cy="7552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3200" dirty="0">
                    <a:solidFill>
                      <a:schemeClr val="bg1"/>
                    </a:solidFill>
                  </a:rPr>
                  <a:t>Méthode pour une projection </a:t>
                </a:r>
              </a:p>
              <a:p>
                <a:endParaRPr lang="fr-FR" sz="28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fr-FR" sz="2400" dirty="0">
                    <a:solidFill>
                      <a:schemeClr val="bg1"/>
                    </a:solidFill>
                  </a:rPr>
                  <a:t>Calcul du rho qui traduit la corrélation entre les actifs :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fr-FR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𝛒</m:t>
                      </m:r>
                      <m:r>
                        <a:rPr lang="fr-FR" sz="2000" b="1" i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2000" b="1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𝕍</m:t>
                          </m:r>
                          <m:r>
                            <a:rPr lang="fr-FR" sz="2000" b="1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fr-FR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fr-FR" sz="20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FR" sz="20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fr-FR" sz="2000" b="1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r-FR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𝐃𝐑</m:t>
                              </m:r>
                            </m:e>
                            <m:sup>
                              <m:r>
                                <a:rPr lang="fr-FR" sz="20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𝐡𝐢𝐬𝐭𝐨𝐫𝐢𝐜𝐚𝐥</m:t>
                              </m:r>
                            </m:sup>
                          </m:sSup>
                          <m:r>
                            <a:rPr lang="fr-FR" sz="2000" b="1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)]</m:t>
                          </m:r>
                        </m:num>
                        <m:den>
                          <m:r>
                            <a:rPr lang="fr-FR" sz="2000" b="1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fr-FR" sz="2000" b="1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2000" b="1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𝕍</m:t>
                          </m:r>
                          <m:r>
                            <a:rPr lang="fr-FR" sz="2000" b="1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fr-FR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fr-FR" sz="20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FR" sz="20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fr-FR" sz="2000" b="1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r-FR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𝐃𝐑</m:t>
                              </m:r>
                            </m:e>
                            <m:sup>
                              <m:r>
                                <a:rPr lang="fr-FR" sz="2000" b="1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𝐡𝐢𝐬𝐭𝐨𝐫𝐢𝐜𝐚𝐥</m:t>
                              </m:r>
                            </m:sup>
                          </m:sSup>
                          <m:r>
                            <a:rPr lang="fr-FR" sz="2000" b="1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)]</m:t>
                          </m:r>
                        </m:den>
                      </m:f>
                    </m:oMath>
                  </m:oMathPara>
                </a14:m>
                <a:endParaRPr lang="fr-FR" sz="20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fr-FR" sz="20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400" b="1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fr-FR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𝛒</m:t>
                        </m:r>
                      </m:e>
                    </m:acc>
                  </m:oMath>
                </a14:m>
                <a:r>
                  <a:rPr lang="fr-FR" sz="2400" dirty="0">
                    <a:solidFill>
                      <a:schemeClr val="bg1"/>
                    </a:solidFill>
                  </a:rPr>
                  <a:t> = </a:t>
                </a:r>
                <a:r>
                  <a:rPr lang="fr-FR" sz="2400" b="1" dirty="0">
                    <a:solidFill>
                      <a:schemeClr val="bg1"/>
                    </a:solidFill>
                  </a:rPr>
                  <a:t>0,97%</a:t>
                </a:r>
              </a:p>
              <a:p>
                <a:endParaRPr lang="fr-FR" sz="24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fr-FR" sz="2400" dirty="0">
                    <a:solidFill>
                      <a:schemeClr val="bg1"/>
                    </a:solidFill>
                  </a:rPr>
                  <a:t>Calcul de Z construit à partir de la série de taux de défaut historique, et de la moyenne pour une année des taux de défaut projetés :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fr-FR" sz="24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fr-FR" sz="24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fr-FR" sz="24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fr-FR" sz="24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fr-FR" sz="2400" dirty="0">
                  <a:solidFill>
                    <a:schemeClr val="bg1"/>
                  </a:solidFill>
                </a:endParaRPr>
              </a:p>
              <a:p>
                <a:endParaRPr lang="fr-FR" sz="24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à"/>
                </a:pPr>
                <a:r>
                  <a:rPr lang="fr-FR" sz="24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Le Z permet d’appliquer les différents stress à la matrice TTC cumulée</a:t>
                </a:r>
              </a:p>
            </p:txBody>
          </p:sp>
        </mc:Choice>
        <mc:Fallback xmlns="">
          <p:sp>
            <p:nvSpPr>
              <p:cNvPr id="11" name="ZoneTexte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B5541C0-28C1-4F8A-A26E-50094DFCA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65" y="694852"/>
                <a:ext cx="8079835" cy="7552901"/>
              </a:xfrm>
              <a:prstGeom prst="rect">
                <a:avLst/>
              </a:prstGeom>
              <a:blipFill>
                <a:blip r:embed="rId7"/>
                <a:stretch>
                  <a:fillRect l="-1962" t="-1049" r="-1887" b="-8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7">
                <a:extLst>
                  <a:ext uri="{FF2B5EF4-FFF2-40B4-BE49-F238E27FC236}">
                    <a16:creationId xmlns:a16="http://schemas.microsoft.com/office/drawing/2014/main" id="{2CC5C1A6-121C-4ADC-B907-CC9ECE89EB5A}"/>
                  </a:ext>
                </a:extLst>
              </p:cNvPr>
              <p:cNvSpPr txBox="1"/>
              <p:nvPr/>
            </p:nvSpPr>
            <p:spPr>
              <a:xfrm>
                <a:off x="8917315" y="5345724"/>
                <a:ext cx="9753600" cy="105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fr-FR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𝐩𝐫𝐨𝐣</m:t>
                          </m:r>
                        </m:sub>
                      </m:sSub>
                      <m:r>
                        <a:rPr lang="fr-FR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fr-FR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𝐃𝐑</m:t>
                                  </m:r>
                                </m:e>
                              </m:bar>
                            </m:e>
                            <m:sup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𝐡𝐢𝐬𝐭𝐨𝐫𝐢𝐜𝐚𝐥</m:t>
                              </m:r>
                            </m:sup>
                          </m:sSup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)−</m:t>
                          </m:r>
                          <m:rad>
                            <m:radPr>
                              <m:degHide m:val="on"/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𝛒</m:t>
                              </m:r>
                            </m:e>
                          </m:rad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fr-FR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𝑫𝑹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𝐩𝐫𝐨𝐣</m:t>
                              </m:r>
                            </m:sub>
                          </m:sSub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𝛒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ZoneTexte 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2CC5C1A6-121C-4ADC-B907-CC9ECE89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315" y="5345724"/>
                <a:ext cx="9753600" cy="1059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F03142B-648B-4E86-B565-EAE3435EEB09}"/>
                  </a:ext>
                </a:extLst>
              </p:cNvPr>
              <p:cNvSpPr txBox="1"/>
              <p:nvPr/>
            </p:nvSpPr>
            <p:spPr>
              <a:xfrm>
                <a:off x="9903365" y="9391997"/>
                <a:ext cx="8922658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fr-FR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𝑫𝑹</m:t>
                            </m:r>
                          </m:e>
                        </m:acc>
                      </m:e>
                      <m:sub>
                        <m:r>
                          <a:rPr lang="fr-FR" sz="1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𝐩𝐫𝐨𝐣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: moyenne des taux de défaut projetés pour une année pour un scénario.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F03142B-648B-4E86-B565-EAE3435E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65" y="9391997"/>
                <a:ext cx="8922658" cy="400302"/>
              </a:xfrm>
              <a:prstGeom prst="rect">
                <a:avLst/>
              </a:prstGeom>
              <a:blipFill>
                <a:blip r:embed="rId9"/>
                <a:stretch>
                  <a:fillRect t="-7692" b="-18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5C33CAC-EEBA-4530-85BE-EF0A4506875E}"/>
                  </a:ext>
                </a:extLst>
              </p:cNvPr>
              <p:cNvSpPr txBox="1"/>
              <p:nvPr/>
            </p:nvSpPr>
            <p:spPr>
              <a:xfrm>
                <a:off x="9906000" y="9792299"/>
                <a:ext cx="807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fr-FR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𝑫𝑹</m:t>
                            </m:r>
                          </m:e>
                        </m:acc>
                      </m:e>
                      <m:sub>
                        <m:r>
                          <a:rPr lang="fr-FR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𝒉𝒊𝒔𝒕𝒐𝒓𝒊𝒄𝒂𝒍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: moyenne des taux de défaut historique.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5C33CAC-EEBA-4530-85BE-EF0A45068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0" y="9792299"/>
                <a:ext cx="8077200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1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Espace réservé du contenu 15" descr="Une image contenant ciel, extérieur, cité, manège&#10;&#10;Description générée automatiquement">
            <a:extLst>
              <a:ext uri="{FF2B5EF4-FFF2-40B4-BE49-F238E27FC236}">
                <a16:creationId xmlns:a16="http://schemas.microsoft.com/office/drawing/2014/main" id="{2BEFD959-FF61-4EE5-8B3D-89121074A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5" y="0"/>
            <a:ext cx="13826441" cy="10369831"/>
          </a:xfrm>
          <a:prstGeom prst="flowChartInputOutput">
            <a:avLst/>
          </a:prstGeom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348F8517-96EC-49B8-99D5-E51C36679F09}"/>
              </a:ext>
            </a:extLst>
          </p:cNvPr>
          <p:cNvSpPr/>
          <p:nvPr/>
        </p:nvSpPr>
        <p:spPr>
          <a:xfrm>
            <a:off x="10058400" y="2303804"/>
            <a:ext cx="2022366" cy="1587158"/>
          </a:xfrm>
          <a:custGeom>
            <a:avLst/>
            <a:gdLst>
              <a:gd name="connsiteX0" fmla="*/ 299552 w 2022366"/>
              <a:gd name="connsiteY0" fmla="*/ 0 h 1587158"/>
              <a:gd name="connsiteX1" fmla="*/ 338755 w 2022366"/>
              <a:gd name="connsiteY1" fmla="*/ 13670 h 1587158"/>
              <a:gd name="connsiteX2" fmla="*/ 1916480 w 2022366"/>
              <a:gd name="connsiteY2" fmla="*/ 1377758 h 1587158"/>
              <a:gd name="connsiteX3" fmla="*/ 2022366 w 2022366"/>
              <a:gd name="connsiteY3" fmla="*/ 1587158 h 1587158"/>
              <a:gd name="connsiteX4" fmla="*/ 914400 w 2022366"/>
              <a:gd name="connsiteY4" fmla="*/ 1587158 h 1587158"/>
              <a:gd name="connsiteX5" fmla="*/ 0 w 2022366"/>
              <a:gd name="connsiteY5" fmla="*/ 672758 h 1587158"/>
              <a:gd name="connsiteX6" fmla="*/ 267822 w 2022366"/>
              <a:gd name="connsiteY6" fmla="*/ 26180 h 1587158"/>
              <a:gd name="connsiteX7" fmla="*/ 299552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299552" y="0"/>
                </a:moveTo>
                <a:lnTo>
                  <a:pt x="338755" y="13670"/>
                </a:lnTo>
                <a:cubicBezTo>
                  <a:pt x="1012802" y="285272"/>
                  <a:pt x="1569547" y="769345"/>
                  <a:pt x="1916480" y="1377758"/>
                </a:cubicBezTo>
                <a:lnTo>
                  <a:pt x="2022366" y="1587158"/>
                </a:lnTo>
                <a:lnTo>
                  <a:pt x="914400" y="1587158"/>
                </a:lnTo>
                <a:cubicBezTo>
                  <a:pt x="409391" y="1587158"/>
                  <a:pt x="0" y="1177767"/>
                  <a:pt x="0" y="672758"/>
                </a:cubicBezTo>
                <a:cubicBezTo>
                  <a:pt x="0" y="420253"/>
                  <a:pt x="102348" y="191653"/>
                  <a:pt x="267822" y="26180"/>
                </a:cubicBezTo>
                <a:lnTo>
                  <a:pt x="29955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456F178-5C42-4DB0-9DBE-9F35D5CA4F82}"/>
              </a:ext>
            </a:extLst>
          </p:cNvPr>
          <p:cNvSpPr/>
          <p:nvPr/>
        </p:nvSpPr>
        <p:spPr>
          <a:xfrm>
            <a:off x="6200010" y="2308050"/>
            <a:ext cx="2029591" cy="1597201"/>
          </a:xfrm>
          <a:custGeom>
            <a:avLst/>
            <a:gdLst>
              <a:gd name="connsiteX0" fmla="*/ 1717866 w 2029591"/>
              <a:gd name="connsiteY0" fmla="*/ 0 h 1597201"/>
              <a:gd name="connsiteX1" fmla="*/ 1761769 w 2029591"/>
              <a:gd name="connsiteY1" fmla="*/ 36223 h 1597201"/>
              <a:gd name="connsiteX2" fmla="*/ 2029591 w 2029591"/>
              <a:gd name="connsiteY2" fmla="*/ 682801 h 1597201"/>
              <a:gd name="connsiteX3" fmla="*/ 1115191 w 2029591"/>
              <a:gd name="connsiteY3" fmla="*/ 1597201 h 1597201"/>
              <a:gd name="connsiteX4" fmla="*/ 0 w 2029591"/>
              <a:gd name="connsiteY4" fmla="*/ 1597201 h 1597201"/>
              <a:gd name="connsiteX5" fmla="*/ 113111 w 2029591"/>
              <a:gd name="connsiteY5" fmla="*/ 1373513 h 1597201"/>
              <a:gd name="connsiteX6" fmla="*/ 1690836 w 2029591"/>
              <a:gd name="connsiteY6" fmla="*/ 9425 h 1597201"/>
              <a:gd name="connsiteX7" fmla="*/ 1717866 w 2029591"/>
              <a:gd name="connsiteY7" fmla="*/ 0 h 159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9591" h="1597201">
                <a:moveTo>
                  <a:pt x="1717866" y="0"/>
                </a:moveTo>
                <a:lnTo>
                  <a:pt x="1761769" y="36223"/>
                </a:lnTo>
                <a:cubicBezTo>
                  <a:pt x="1927243" y="201696"/>
                  <a:pt x="2029591" y="430296"/>
                  <a:pt x="2029591" y="682801"/>
                </a:cubicBezTo>
                <a:cubicBezTo>
                  <a:pt x="2029591" y="1187810"/>
                  <a:pt x="1620200" y="1597201"/>
                  <a:pt x="1115191" y="1597201"/>
                </a:cubicBezTo>
                <a:lnTo>
                  <a:pt x="0" y="1597201"/>
                </a:lnTo>
                <a:lnTo>
                  <a:pt x="113111" y="1373513"/>
                </a:lnTo>
                <a:cubicBezTo>
                  <a:pt x="460043" y="765100"/>
                  <a:pt x="1016789" y="281027"/>
                  <a:pt x="1690836" y="9425"/>
                </a:cubicBezTo>
                <a:lnTo>
                  <a:pt x="171786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6217E3B-1267-4F76-B99F-F876EFB410FB}"/>
              </a:ext>
            </a:extLst>
          </p:cNvPr>
          <p:cNvSpPr/>
          <p:nvPr/>
        </p:nvSpPr>
        <p:spPr>
          <a:xfrm>
            <a:off x="5924550" y="4229100"/>
            <a:ext cx="1314450" cy="1828800"/>
          </a:xfrm>
          <a:custGeom>
            <a:avLst/>
            <a:gdLst>
              <a:gd name="connsiteX0" fmla="*/ 145644 w 1314450"/>
              <a:gd name="connsiteY0" fmla="*/ 0 h 1828800"/>
              <a:gd name="connsiteX1" fmla="*/ 400050 w 1314450"/>
              <a:gd name="connsiteY1" fmla="*/ 0 h 1828800"/>
              <a:gd name="connsiteX2" fmla="*/ 1314450 w 1314450"/>
              <a:gd name="connsiteY2" fmla="*/ 914400 h 1828800"/>
              <a:gd name="connsiteX3" fmla="*/ 400050 w 1314450"/>
              <a:gd name="connsiteY3" fmla="*/ 1828800 h 1828800"/>
              <a:gd name="connsiteX4" fmla="*/ 145644 w 1314450"/>
              <a:gd name="connsiteY4" fmla="*/ 1828800 h 1828800"/>
              <a:gd name="connsiteX5" fmla="*/ 144740 w 1314450"/>
              <a:gd name="connsiteY5" fmla="*/ 1826447 h 1828800"/>
              <a:gd name="connsiteX6" fmla="*/ 0 w 1314450"/>
              <a:gd name="connsiteY6" fmla="*/ 914400 h 1828800"/>
              <a:gd name="connsiteX7" fmla="*/ 144740 w 1314450"/>
              <a:gd name="connsiteY7" fmla="*/ 2353 h 1828800"/>
              <a:gd name="connsiteX8" fmla="*/ 145644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145644" y="0"/>
                </a:moveTo>
                <a:lnTo>
                  <a:pt x="400050" y="0"/>
                </a:lnTo>
                <a:cubicBezTo>
                  <a:pt x="905059" y="0"/>
                  <a:pt x="1314450" y="409391"/>
                  <a:pt x="1314450" y="914400"/>
                </a:cubicBezTo>
                <a:cubicBezTo>
                  <a:pt x="1314450" y="1419409"/>
                  <a:pt x="905059" y="1828800"/>
                  <a:pt x="400050" y="1828800"/>
                </a:cubicBezTo>
                <a:lnTo>
                  <a:pt x="145644" y="1828800"/>
                </a:lnTo>
                <a:lnTo>
                  <a:pt x="144740" y="1826447"/>
                </a:lnTo>
                <a:cubicBezTo>
                  <a:pt x="50674" y="1538331"/>
                  <a:pt x="0" y="1232003"/>
                  <a:pt x="0" y="914400"/>
                </a:cubicBezTo>
                <a:cubicBezTo>
                  <a:pt x="0" y="596796"/>
                  <a:pt x="50674" y="290468"/>
                  <a:pt x="144740" y="2353"/>
                </a:cubicBezTo>
                <a:lnTo>
                  <a:pt x="1456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58059C9-A050-416B-8CAD-4D31321628A3}"/>
              </a:ext>
            </a:extLst>
          </p:cNvPr>
          <p:cNvSpPr/>
          <p:nvPr/>
        </p:nvSpPr>
        <p:spPr>
          <a:xfrm>
            <a:off x="11049000" y="4229100"/>
            <a:ext cx="1314450" cy="1828800"/>
          </a:xfrm>
          <a:custGeom>
            <a:avLst/>
            <a:gdLst>
              <a:gd name="connsiteX0" fmla="*/ 914400 w 1314450"/>
              <a:gd name="connsiteY0" fmla="*/ 0 h 1828800"/>
              <a:gd name="connsiteX1" fmla="*/ 1168806 w 1314450"/>
              <a:gd name="connsiteY1" fmla="*/ 0 h 1828800"/>
              <a:gd name="connsiteX2" fmla="*/ 1169710 w 1314450"/>
              <a:gd name="connsiteY2" fmla="*/ 2353 h 1828800"/>
              <a:gd name="connsiteX3" fmla="*/ 1314450 w 1314450"/>
              <a:gd name="connsiteY3" fmla="*/ 914400 h 1828800"/>
              <a:gd name="connsiteX4" fmla="*/ 1169710 w 1314450"/>
              <a:gd name="connsiteY4" fmla="*/ 1826447 h 1828800"/>
              <a:gd name="connsiteX5" fmla="*/ 1168806 w 1314450"/>
              <a:gd name="connsiteY5" fmla="*/ 1828800 h 1828800"/>
              <a:gd name="connsiteX6" fmla="*/ 914400 w 1314450"/>
              <a:gd name="connsiteY6" fmla="*/ 1828800 h 1828800"/>
              <a:gd name="connsiteX7" fmla="*/ 0 w 1314450"/>
              <a:gd name="connsiteY7" fmla="*/ 914400 h 1828800"/>
              <a:gd name="connsiteX8" fmla="*/ 914400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914400" y="0"/>
                </a:moveTo>
                <a:lnTo>
                  <a:pt x="1168806" y="0"/>
                </a:lnTo>
                <a:lnTo>
                  <a:pt x="1169710" y="2353"/>
                </a:lnTo>
                <a:cubicBezTo>
                  <a:pt x="1263776" y="290468"/>
                  <a:pt x="1314450" y="596796"/>
                  <a:pt x="1314450" y="914400"/>
                </a:cubicBezTo>
                <a:cubicBezTo>
                  <a:pt x="1314450" y="1232003"/>
                  <a:pt x="1263776" y="1538331"/>
                  <a:pt x="1169710" y="1826447"/>
                </a:cubicBezTo>
                <a:lnTo>
                  <a:pt x="1168806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7D4633E6-B5C9-4E1C-9EC3-9F9365E598C7}"/>
              </a:ext>
            </a:extLst>
          </p:cNvPr>
          <p:cNvSpPr/>
          <p:nvPr/>
        </p:nvSpPr>
        <p:spPr>
          <a:xfrm>
            <a:off x="6197602" y="6376988"/>
            <a:ext cx="2031999" cy="1600549"/>
          </a:xfrm>
          <a:custGeom>
            <a:avLst/>
            <a:gdLst>
              <a:gd name="connsiteX0" fmla="*/ 0 w 2031999"/>
              <a:gd name="connsiteY0" fmla="*/ 0 h 1600549"/>
              <a:gd name="connsiteX1" fmla="*/ 1117599 w 2031999"/>
              <a:gd name="connsiteY1" fmla="*/ 0 h 1600549"/>
              <a:gd name="connsiteX2" fmla="*/ 2031999 w 2031999"/>
              <a:gd name="connsiteY2" fmla="*/ 914400 h 1600549"/>
              <a:gd name="connsiteX3" fmla="*/ 1764177 w 2031999"/>
              <a:gd name="connsiteY3" fmla="*/ 1560978 h 1600549"/>
              <a:gd name="connsiteX4" fmla="*/ 1716217 w 2031999"/>
              <a:gd name="connsiteY4" fmla="*/ 1600549 h 1600549"/>
              <a:gd name="connsiteX5" fmla="*/ 1693244 w 2031999"/>
              <a:gd name="connsiteY5" fmla="*/ 1592539 h 1600549"/>
              <a:gd name="connsiteX6" fmla="*/ 115519 w 2031999"/>
              <a:gd name="connsiteY6" fmla="*/ 228451 h 1600549"/>
              <a:gd name="connsiteX7" fmla="*/ 0 w 2031999"/>
              <a:gd name="connsiteY7" fmla="*/ 0 h 160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1999" h="1600549">
                <a:moveTo>
                  <a:pt x="0" y="0"/>
                </a:moveTo>
                <a:lnTo>
                  <a:pt x="1117599" y="0"/>
                </a:lnTo>
                <a:cubicBezTo>
                  <a:pt x="1622608" y="0"/>
                  <a:pt x="2031999" y="409391"/>
                  <a:pt x="2031999" y="914400"/>
                </a:cubicBezTo>
                <a:cubicBezTo>
                  <a:pt x="2031999" y="1166905"/>
                  <a:pt x="1929651" y="1395505"/>
                  <a:pt x="1764177" y="1560978"/>
                </a:cubicBezTo>
                <a:lnTo>
                  <a:pt x="1716217" y="1600549"/>
                </a:lnTo>
                <a:lnTo>
                  <a:pt x="1693244" y="1592539"/>
                </a:lnTo>
                <a:cubicBezTo>
                  <a:pt x="1019197" y="1320937"/>
                  <a:pt x="462451" y="836864"/>
                  <a:pt x="115519" y="2284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7DD7730-2D4A-477A-9E3A-F35AB0323861}"/>
              </a:ext>
            </a:extLst>
          </p:cNvPr>
          <p:cNvSpPr/>
          <p:nvPr/>
        </p:nvSpPr>
        <p:spPr>
          <a:xfrm>
            <a:off x="10058400" y="6396038"/>
            <a:ext cx="2022366" cy="1587158"/>
          </a:xfrm>
          <a:custGeom>
            <a:avLst/>
            <a:gdLst>
              <a:gd name="connsiteX0" fmla="*/ 914400 w 2022366"/>
              <a:gd name="connsiteY0" fmla="*/ 0 h 1587158"/>
              <a:gd name="connsiteX1" fmla="*/ 2022366 w 2022366"/>
              <a:gd name="connsiteY1" fmla="*/ 0 h 1587158"/>
              <a:gd name="connsiteX2" fmla="*/ 1916480 w 2022366"/>
              <a:gd name="connsiteY2" fmla="*/ 209400 h 1587158"/>
              <a:gd name="connsiteX3" fmla="*/ 338755 w 2022366"/>
              <a:gd name="connsiteY3" fmla="*/ 1573488 h 1587158"/>
              <a:gd name="connsiteX4" fmla="*/ 299552 w 2022366"/>
              <a:gd name="connsiteY4" fmla="*/ 1587158 h 1587158"/>
              <a:gd name="connsiteX5" fmla="*/ 267822 w 2022366"/>
              <a:gd name="connsiteY5" fmla="*/ 1560978 h 1587158"/>
              <a:gd name="connsiteX6" fmla="*/ 0 w 2022366"/>
              <a:gd name="connsiteY6" fmla="*/ 914400 h 1587158"/>
              <a:gd name="connsiteX7" fmla="*/ 914400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914400" y="0"/>
                </a:moveTo>
                <a:lnTo>
                  <a:pt x="2022366" y="0"/>
                </a:lnTo>
                <a:lnTo>
                  <a:pt x="1916480" y="209400"/>
                </a:lnTo>
                <a:cubicBezTo>
                  <a:pt x="1569547" y="817813"/>
                  <a:pt x="1012802" y="1301886"/>
                  <a:pt x="338755" y="1573488"/>
                </a:cubicBezTo>
                <a:lnTo>
                  <a:pt x="299552" y="1587158"/>
                </a:lnTo>
                <a:lnTo>
                  <a:pt x="267822" y="1560978"/>
                </a:lnTo>
                <a:cubicBezTo>
                  <a:pt x="102348" y="1395505"/>
                  <a:pt x="0" y="1166905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1E757B-D82A-41BF-8D9F-EF672DAE33EA}"/>
              </a:ext>
            </a:extLst>
          </p:cNvPr>
          <p:cNvSpPr/>
          <p:nvPr/>
        </p:nvSpPr>
        <p:spPr>
          <a:xfrm>
            <a:off x="10357952" y="2062162"/>
            <a:ext cx="5491648" cy="1828800"/>
          </a:xfrm>
          <a:custGeom>
            <a:avLst/>
            <a:gdLst>
              <a:gd name="connsiteX0" fmla="*/ 614848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1722814 w 5491648"/>
              <a:gd name="connsiteY4" fmla="*/ 1828800 h 1828800"/>
              <a:gd name="connsiteX5" fmla="*/ 1616928 w 5491648"/>
              <a:gd name="connsiteY5" fmla="*/ 1619400 h 1828800"/>
              <a:gd name="connsiteX6" fmla="*/ 39203 w 5491648"/>
              <a:gd name="connsiteY6" fmla="*/ 255312 h 1828800"/>
              <a:gd name="connsiteX7" fmla="*/ 0 w 5491648"/>
              <a:gd name="connsiteY7" fmla="*/ 241642 h 1828800"/>
              <a:gd name="connsiteX8" fmla="*/ 103598 w 5491648"/>
              <a:gd name="connsiteY8" fmla="*/ 156165 h 1828800"/>
              <a:gd name="connsiteX9" fmla="*/ 614848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614848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1722814" y="1828800"/>
                </a:lnTo>
                <a:lnTo>
                  <a:pt x="1616928" y="1619400"/>
                </a:lnTo>
                <a:cubicBezTo>
                  <a:pt x="1269995" y="1010987"/>
                  <a:pt x="713250" y="526914"/>
                  <a:pt x="39203" y="255312"/>
                </a:cubicBezTo>
                <a:lnTo>
                  <a:pt x="0" y="241642"/>
                </a:lnTo>
                <a:lnTo>
                  <a:pt x="103598" y="156165"/>
                </a:lnTo>
                <a:cubicBezTo>
                  <a:pt x="249538" y="57570"/>
                  <a:pt x="425470" y="0"/>
                  <a:pt x="61484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1095C45-0DB8-417B-B8E2-0E058B276F48}"/>
              </a:ext>
            </a:extLst>
          </p:cNvPr>
          <p:cNvSpPr/>
          <p:nvPr/>
        </p:nvSpPr>
        <p:spPr>
          <a:xfrm>
            <a:off x="2438401" y="2076450"/>
            <a:ext cx="5479475" cy="1828800"/>
          </a:xfrm>
          <a:custGeom>
            <a:avLst/>
            <a:gdLst>
              <a:gd name="connsiteX0" fmla="*/ 914400 w 5479475"/>
              <a:gd name="connsiteY0" fmla="*/ 0 h 1828800"/>
              <a:gd name="connsiteX1" fmla="*/ 4876800 w 5479475"/>
              <a:gd name="connsiteY1" fmla="*/ 0 h 1828800"/>
              <a:gd name="connsiteX2" fmla="*/ 5388050 w 5479475"/>
              <a:gd name="connsiteY2" fmla="*/ 156165 h 1828800"/>
              <a:gd name="connsiteX3" fmla="*/ 5479475 w 5479475"/>
              <a:gd name="connsiteY3" fmla="*/ 231599 h 1828800"/>
              <a:gd name="connsiteX4" fmla="*/ 5452445 w 5479475"/>
              <a:gd name="connsiteY4" fmla="*/ 241024 h 1828800"/>
              <a:gd name="connsiteX5" fmla="*/ 3874720 w 5479475"/>
              <a:gd name="connsiteY5" fmla="*/ 1605112 h 1828800"/>
              <a:gd name="connsiteX6" fmla="*/ 3761609 w 5479475"/>
              <a:gd name="connsiteY6" fmla="*/ 1828800 h 1828800"/>
              <a:gd name="connsiteX7" fmla="*/ 914400 w 5479475"/>
              <a:gd name="connsiteY7" fmla="*/ 1828800 h 1828800"/>
              <a:gd name="connsiteX8" fmla="*/ 0 w 5479475"/>
              <a:gd name="connsiteY8" fmla="*/ 914400 h 1828800"/>
              <a:gd name="connsiteX9" fmla="*/ 914400 w 5479475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9475" h="1828800">
                <a:moveTo>
                  <a:pt x="914400" y="0"/>
                </a:moveTo>
                <a:lnTo>
                  <a:pt x="4876800" y="0"/>
                </a:lnTo>
                <a:cubicBezTo>
                  <a:pt x="5066178" y="0"/>
                  <a:pt x="5242110" y="57570"/>
                  <a:pt x="5388050" y="156165"/>
                </a:cubicBezTo>
                <a:lnTo>
                  <a:pt x="5479475" y="231599"/>
                </a:lnTo>
                <a:lnTo>
                  <a:pt x="5452445" y="241024"/>
                </a:lnTo>
                <a:cubicBezTo>
                  <a:pt x="4778398" y="512626"/>
                  <a:pt x="4221652" y="996699"/>
                  <a:pt x="3874720" y="1605112"/>
                </a:cubicBezTo>
                <a:lnTo>
                  <a:pt x="3761609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A5B725D-2316-4B0C-B23D-7E53C1E279DE}"/>
              </a:ext>
            </a:extLst>
          </p:cNvPr>
          <p:cNvSpPr/>
          <p:nvPr/>
        </p:nvSpPr>
        <p:spPr>
          <a:xfrm>
            <a:off x="1447800" y="4229100"/>
            <a:ext cx="4622394" cy="1828800"/>
          </a:xfrm>
          <a:custGeom>
            <a:avLst/>
            <a:gdLst>
              <a:gd name="connsiteX0" fmla="*/ 914400 w 4622394"/>
              <a:gd name="connsiteY0" fmla="*/ 0 h 1828800"/>
              <a:gd name="connsiteX1" fmla="*/ 4622394 w 4622394"/>
              <a:gd name="connsiteY1" fmla="*/ 0 h 1828800"/>
              <a:gd name="connsiteX2" fmla="*/ 4621490 w 4622394"/>
              <a:gd name="connsiteY2" fmla="*/ 2353 h 1828800"/>
              <a:gd name="connsiteX3" fmla="*/ 4476750 w 4622394"/>
              <a:gd name="connsiteY3" fmla="*/ 914400 h 1828800"/>
              <a:gd name="connsiteX4" fmla="*/ 4621490 w 4622394"/>
              <a:gd name="connsiteY4" fmla="*/ 1826447 h 1828800"/>
              <a:gd name="connsiteX5" fmla="*/ 4622394 w 4622394"/>
              <a:gd name="connsiteY5" fmla="*/ 1828800 h 1828800"/>
              <a:gd name="connsiteX6" fmla="*/ 914400 w 4622394"/>
              <a:gd name="connsiteY6" fmla="*/ 1828800 h 1828800"/>
              <a:gd name="connsiteX7" fmla="*/ 0 w 4622394"/>
              <a:gd name="connsiteY7" fmla="*/ 914400 h 1828800"/>
              <a:gd name="connsiteX8" fmla="*/ 91440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914400" y="0"/>
                </a:moveTo>
                <a:lnTo>
                  <a:pt x="4622394" y="0"/>
                </a:lnTo>
                <a:lnTo>
                  <a:pt x="4621490" y="2353"/>
                </a:lnTo>
                <a:cubicBezTo>
                  <a:pt x="4527424" y="290468"/>
                  <a:pt x="4476750" y="596796"/>
                  <a:pt x="4476750" y="914400"/>
                </a:cubicBezTo>
                <a:cubicBezTo>
                  <a:pt x="4476750" y="1232003"/>
                  <a:pt x="4527424" y="1538331"/>
                  <a:pt x="4621490" y="1826447"/>
                </a:cubicBezTo>
                <a:lnTo>
                  <a:pt x="4622394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01617E4-E59C-4DEB-ABE6-5A489FD01DBB}"/>
              </a:ext>
            </a:extLst>
          </p:cNvPr>
          <p:cNvSpPr/>
          <p:nvPr/>
        </p:nvSpPr>
        <p:spPr>
          <a:xfrm>
            <a:off x="12217806" y="4229100"/>
            <a:ext cx="4622394" cy="1828800"/>
          </a:xfrm>
          <a:custGeom>
            <a:avLst/>
            <a:gdLst>
              <a:gd name="connsiteX0" fmla="*/ 0 w 4622394"/>
              <a:gd name="connsiteY0" fmla="*/ 0 h 1828800"/>
              <a:gd name="connsiteX1" fmla="*/ 3707994 w 4622394"/>
              <a:gd name="connsiteY1" fmla="*/ 0 h 1828800"/>
              <a:gd name="connsiteX2" fmla="*/ 4622394 w 4622394"/>
              <a:gd name="connsiteY2" fmla="*/ 914400 h 1828800"/>
              <a:gd name="connsiteX3" fmla="*/ 3707994 w 4622394"/>
              <a:gd name="connsiteY3" fmla="*/ 1828800 h 1828800"/>
              <a:gd name="connsiteX4" fmla="*/ 0 w 4622394"/>
              <a:gd name="connsiteY4" fmla="*/ 1828800 h 1828800"/>
              <a:gd name="connsiteX5" fmla="*/ 904 w 4622394"/>
              <a:gd name="connsiteY5" fmla="*/ 1826447 h 1828800"/>
              <a:gd name="connsiteX6" fmla="*/ 145644 w 4622394"/>
              <a:gd name="connsiteY6" fmla="*/ 914400 h 1828800"/>
              <a:gd name="connsiteX7" fmla="*/ 904 w 4622394"/>
              <a:gd name="connsiteY7" fmla="*/ 2353 h 1828800"/>
              <a:gd name="connsiteX8" fmla="*/ 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0" y="0"/>
                </a:moveTo>
                <a:lnTo>
                  <a:pt x="3707994" y="0"/>
                </a:lnTo>
                <a:cubicBezTo>
                  <a:pt x="4213003" y="0"/>
                  <a:pt x="4622394" y="409391"/>
                  <a:pt x="4622394" y="914400"/>
                </a:cubicBezTo>
                <a:cubicBezTo>
                  <a:pt x="4622394" y="1419409"/>
                  <a:pt x="4213003" y="1828800"/>
                  <a:pt x="3707994" y="1828800"/>
                </a:cubicBezTo>
                <a:lnTo>
                  <a:pt x="0" y="1828800"/>
                </a:lnTo>
                <a:lnTo>
                  <a:pt x="904" y="1826447"/>
                </a:lnTo>
                <a:cubicBezTo>
                  <a:pt x="94970" y="1538331"/>
                  <a:pt x="145644" y="1232003"/>
                  <a:pt x="145644" y="914400"/>
                </a:cubicBezTo>
                <a:cubicBezTo>
                  <a:pt x="145644" y="596796"/>
                  <a:pt x="94970" y="290468"/>
                  <a:pt x="904" y="235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FEFAEC9-B121-42A1-AE26-27B3680D35FF}"/>
              </a:ext>
            </a:extLst>
          </p:cNvPr>
          <p:cNvSpPr/>
          <p:nvPr/>
        </p:nvSpPr>
        <p:spPr>
          <a:xfrm>
            <a:off x="2438400" y="6376987"/>
            <a:ext cx="5475418" cy="1828800"/>
          </a:xfrm>
          <a:custGeom>
            <a:avLst/>
            <a:gdLst>
              <a:gd name="connsiteX0" fmla="*/ 914400 w 5475418"/>
              <a:gd name="connsiteY0" fmla="*/ 0 h 1828800"/>
              <a:gd name="connsiteX1" fmla="*/ 3759201 w 5475418"/>
              <a:gd name="connsiteY1" fmla="*/ 0 h 1828800"/>
              <a:gd name="connsiteX2" fmla="*/ 3874720 w 5475418"/>
              <a:gd name="connsiteY2" fmla="*/ 228451 h 1828800"/>
              <a:gd name="connsiteX3" fmla="*/ 5452445 w 5475418"/>
              <a:gd name="connsiteY3" fmla="*/ 1592539 h 1828800"/>
              <a:gd name="connsiteX4" fmla="*/ 5475418 w 5475418"/>
              <a:gd name="connsiteY4" fmla="*/ 1600549 h 1828800"/>
              <a:gd name="connsiteX5" fmla="*/ 5388050 w 5475418"/>
              <a:gd name="connsiteY5" fmla="*/ 1672635 h 1828800"/>
              <a:gd name="connsiteX6" fmla="*/ 4876800 w 5475418"/>
              <a:gd name="connsiteY6" fmla="*/ 1828800 h 1828800"/>
              <a:gd name="connsiteX7" fmla="*/ 914400 w 5475418"/>
              <a:gd name="connsiteY7" fmla="*/ 1828800 h 1828800"/>
              <a:gd name="connsiteX8" fmla="*/ 0 w 5475418"/>
              <a:gd name="connsiteY8" fmla="*/ 914400 h 1828800"/>
              <a:gd name="connsiteX9" fmla="*/ 914400 w 547541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5418" h="1828800">
                <a:moveTo>
                  <a:pt x="914400" y="0"/>
                </a:moveTo>
                <a:lnTo>
                  <a:pt x="3759201" y="0"/>
                </a:lnTo>
                <a:lnTo>
                  <a:pt x="3874720" y="228451"/>
                </a:lnTo>
                <a:cubicBezTo>
                  <a:pt x="4221652" y="836864"/>
                  <a:pt x="4778398" y="1320937"/>
                  <a:pt x="5452445" y="1592539"/>
                </a:cubicBezTo>
                <a:lnTo>
                  <a:pt x="5475418" y="1600549"/>
                </a:lnTo>
                <a:lnTo>
                  <a:pt x="5388050" y="1672635"/>
                </a:lnTo>
                <a:cubicBezTo>
                  <a:pt x="5242110" y="1771230"/>
                  <a:pt x="5066178" y="1828800"/>
                  <a:pt x="4876800" y="18288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6333052-64FD-4883-BAA7-393AEE4DC385}"/>
              </a:ext>
            </a:extLst>
          </p:cNvPr>
          <p:cNvSpPr/>
          <p:nvPr/>
        </p:nvSpPr>
        <p:spPr>
          <a:xfrm>
            <a:off x="10357952" y="6396038"/>
            <a:ext cx="5491648" cy="1828800"/>
          </a:xfrm>
          <a:custGeom>
            <a:avLst/>
            <a:gdLst>
              <a:gd name="connsiteX0" fmla="*/ 1722814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614848 w 5491648"/>
              <a:gd name="connsiteY4" fmla="*/ 1828800 h 1828800"/>
              <a:gd name="connsiteX5" fmla="*/ 103598 w 5491648"/>
              <a:gd name="connsiteY5" fmla="*/ 1672635 h 1828800"/>
              <a:gd name="connsiteX6" fmla="*/ 0 w 5491648"/>
              <a:gd name="connsiteY6" fmla="*/ 1587158 h 1828800"/>
              <a:gd name="connsiteX7" fmla="*/ 39203 w 5491648"/>
              <a:gd name="connsiteY7" fmla="*/ 1573488 h 1828800"/>
              <a:gd name="connsiteX8" fmla="*/ 1616928 w 5491648"/>
              <a:gd name="connsiteY8" fmla="*/ 209400 h 1828800"/>
              <a:gd name="connsiteX9" fmla="*/ 1722814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1722814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614848" y="1828800"/>
                </a:lnTo>
                <a:cubicBezTo>
                  <a:pt x="425470" y="1828800"/>
                  <a:pt x="249538" y="1771230"/>
                  <a:pt x="103598" y="1672635"/>
                </a:cubicBezTo>
                <a:lnTo>
                  <a:pt x="0" y="1587158"/>
                </a:lnTo>
                <a:lnTo>
                  <a:pt x="39203" y="1573488"/>
                </a:lnTo>
                <a:cubicBezTo>
                  <a:pt x="713250" y="1301886"/>
                  <a:pt x="1269995" y="817813"/>
                  <a:pt x="1616928" y="209400"/>
                </a:cubicBezTo>
                <a:lnTo>
                  <a:pt x="172281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70EC1CA-C5A0-422E-B90A-79F70E3D8952}"/>
              </a:ext>
            </a:extLst>
          </p:cNvPr>
          <p:cNvSpPr txBox="1"/>
          <p:nvPr/>
        </p:nvSpPr>
        <p:spPr>
          <a:xfrm>
            <a:off x="10543410" y="2543385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4ADC8E-A735-428B-9E0E-A22EC06A1D58}"/>
              </a:ext>
            </a:extLst>
          </p:cNvPr>
          <p:cNvSpPr txBox="1"/>
          <p:nvPr/>
        </p:nvSpPr>
        <p:spPr>
          <a:xfrm>
            <a:off x="11493906" y="4521489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B5BBAA7-6569-4CDA-90FD-153B3ADF8681}"/>
              </a:ext>
            </a:extLst>
          </p:cNvPr>
          <p:cNvSpPr txBox="1"/>
          <p:nvPr/>
        </p:nvSpPr>
        <p:spPr>
          <a:xfrm>
            <a:off x="10541003" y="6442023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716954-3BED-4DCE-B1EA-70210E5DA1B7}"/>
              </a:ext>
            </a:extLst>
          </p:cNvPr>
          <p:cNvSpPr txBox="1"/>
          <p:nvPr/>
        </p:nvSpPr>
        <p:spPr>
          <a:xfrm>
            <a:off x="7111741" y="6369368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685B90-1C14-4C35-BB2A-028443CF03FB}"/>
              </a:ext>
            </a:extLst>
          </p:cNvPr>
          <p:cNvSpPr txBox="1"/>
          <p:nvPr/>
        </p:nvSpPr>
        <p:spPr>
          <a:xfrm>
            <a:off x="6313546" y="4474340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40C78B2-44F0-4BEA-AF99-3A165D00DF71}"/>
              </a:ext>
            </a:extLst>
          </p:cNvPr>
          <p:cNvSpPr txBox="1"/>
          <p:nvPr/>
        </p:nvSpPr>
        <p:spPr>
          <a:xfrm>
            <a:off x="7284724" y="2436852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53A1054-1DCE-4B62-AE74-73BC345C4827}"/>
              </a:ext>
            </a:extLst>
          </p:cNvPr>
          <p:cNvSpPr txBox="1"/>
          <p:nvPr/>
        </p:nvSpPr>
        <p:spPr>
          <a:xfrm>
            <a:off x="12129367" y="2543385"/>
            <a:ext cx="255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Introduction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FD44F7D-19A8-4766-BC1A-3A272CFE344E}"/>
              </a:ext>
            </a:extLst>
          </p:cNvPr>
          <p:cNvSpPr txBox="1"/>
          <p:nvPr/>
        </p:nvSpPr>
        <p:spPr>
          <a:xfrm>
            <a:off x="13087350" y="4581435"/>
            <a:ext cx="2554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Matrices de migrations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5DDAFB-B013-4715-86DB-E4FE1B9910EA}"/>
              </a:ext>
            </a:extLst>
          </p:cNvPr>
          <p:cNvSpPr txBox="1"/>
          <p:nvPr/>
        </p:nvSpPr>
        <p:spPr>
          <a:xfrm>
            <a:off x="11696669" y="6710273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économétrique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EAF731-1684-4507-AA48-2D1477CCAA09}"/>
              </a:ext>
            </a:extLst>
          </p:cNvPr>
          <p:cNvSpPr txBox="1"/>
          <p:nvPr/>
        </p:nvSpPr>
        <p:spPr>
          <a:xfrm>
            <a:off x="3425698" y="6794806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alternatif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814902-063D-4B30-8502-8A21BBBD3C67}"/>
              </a:ext>
            </a:extLst>
          </p:cNvPr>
          <p:cNvSpPr txBox="1"/>
          <p:nvPr/>
        </p:nvSpPr>
        <p:spPr>
          <a:xfrm>
            <a:off x="2458552" y="4752321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Projections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E4426FB-DBC8-4F8D-A44C-82F415498F60}"/>
              </a:ext>
            </a:extLst>
          </p:cNvPr>
          <p:cNvSpPr txBox="1"/>
          <p:nvPr/>
        </p:nvSpPr>
        <p:spPr>
          <a:xfrm>
            <a:off x="3381233" y="2599654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Conclusion</a:t>
            </a:r>
          </a:p>
        </p:txBody>
      </p:sp>
      <p:pic>
        <p:nvPicPr>
          <p:cNvPr id="44" name="Graphique 43" descr="Tableau avec un remplissage uni">
            <a:extLst>
              <a:ext uri="{FF2B5EF4-FFF2-40B4-BE49-F238E27FC236}">
                <a16:creationId xmlns:a16="http://schemas.microsoft.com/office/drawing/2014/main" id="{6B2E50B2-683A-43CC-9218-02B173CCC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87543" y="5310859"/>
            <a:ext cx="637251" cy="637251"/>
          </a:xfrm>
          <a:prstGeom prst="rect">
            <a:avLst/>
          </a:prstGeom>
        </p:spPr>
      </p:pic>
      <p:pic>
        <p:nvPicPr>
          <p:cNvPr id="48" name="Graphique 47" descr="Graphique à barres avec tendance à la baisse avec un remplissage uni">
            <a:extLst>
              <a:ext uri="{FF2B5EF4-FFF2-40B4-BE49-F238E27FC236}">
                <a16:creationId xmlns:a16="http://schemas.microsoft.com/office/drawing/2014/main" id="{DA4ECDCE-6FC1-40E2-8D7E-7F583E3CB6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9593" y="5129720"/>
            <a:ext cx="646331" cy="646331"/>
          </a:xfrm>
          <a:prstGeom prst="rect">
            <a:avLst/>
          </a:prstGeom>
        </p:spPr>
      </p:pic>
      <p:pic>
        <p:nvPicPr>
          <p:cNvPr id="52" name="Graphique 51" descr="Livre fermé avec un remplissage uni">
            <a:extLst>
              <a:ext uri="{FF2B5EF4-FFF2-40B4-BE49-F238E27FC236}">
                <a16:creationId xmlns:a16="http://schemas.microsoft.com/office/drawing/2014/main" id="{B3972231-8082-465D-9554-E0A2A123B6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4113" y="3071994"/>
            <a:ext cx="646331" cy="646331"/>
          </a:xfrm>
          <a:prstGeom prst="rect">
            <a:avLst/>
          </a:prstGeom>
        </p:spPr>
      </p:pic>
      <p:pic>
        <p:nvPicPr>
          <p:cNvPr id="54" name="Graphique 53" descr="Création de récits avec un remplissage uni">
            <a:extLst>
              <a:ext uri="{FF2B5EF4-FFF2-40B4-BE49-F238E27FC236}">
                <a16:creationId xmlns:a16="http://schemas.microsoft.com/office/drawing/2014/main" id="{059E5272-1BBA-43F4-8DA4-879973B344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517" y="2922820"/>
            <a:ext cx="728561" cy="728561"/>
          </a:xfrm>
          <a:prstGeom prst="rect">
            <a:avLst/>
          </a:prstGeom>
        </p:spPr>
      </p:pic>
      <p:pic>
        <p:nvPicPr>
          <p:cNvPr id="56" name="Graphique 55" descr="Graphique linéaire avec un remplissage uni">
            <a:extLst>
              <a:ext uri="{FF2B5EF4-FFF2-40B4-BE49-F238E27FC236}">
                <a16:creationId xmlns:a16="http://schemas.microsoft.com/office/drawing/2014/main" id="{CC32E346-6BB1-4ED2-8526-007484A061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65231" y="7372296"/>
            <a:ext cx="684264" cy="684264"/>
          </a:xfrm>
          <a:prstGeom prst="rect">
            <a:avLst/>
          </a:prstGeom>
        </p:spPr>
      </p:pic>
      <p:pic>
        <p:nvPicPr>
          <p:cNvPr id="58" name="Graphique 57" descr="Graphique périodique avec un remplissage uni">
            <a:extLst>
              <a:ext uri="{FF2B5EF4-FFF2-40B4-BE49-F238E27FC236}">
                <a16:creationId xmlns:a16="http://schemas.microsoft.com/office/drawing/2014/main" id="{AB071839-47C6-425F-82EB-6F403466FF1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17457" y="7355053"/>
            <a:ext cx="718750" cy="71875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2DC7F71-184A-46DD-A38C-5EF7244B3949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0426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ECE7704-8492-4E5B-B0FF-18683C78FDD9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Projections (2/6)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31AB1E2-8FEC-4B33-BF3A-FA9242597736}"/>
              </a:ext>
            </a:extLst>
          </p:cNvPr>
          <p:cNvSpPr txBox="1"/>
          <p:nvPr/>
        </p:nvSpPr>
        <p:spPr>
          <a:xfrm>
            <a:off x="302937" y="745574"/>
            <a:ext cx="16013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Scénarios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93530D-2002-459C-B3C5-9BD38219A8E5}"/>
              </a:ext>
            </a:extLst>
          </p:cNvPr>
          <p:cNvSpPr/>
          <p:nvPr/>
        </p:nvSpPr>
        <p:spPr>
          <a:xfrm>
            <a:off x="82022" y="2182205"/>
            <a:ext cx="5975971" cy="7964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01D2664-B21B-4071-AEDF-5C19A6B4E3EA}"/>
              </a:ext>
            </a:extLst>
          </p:cNvPr>
          <p:cNvSpPr/>
          <p:nvPr/>
        </p:nvSpPr>
        <p:spPr>
          <a:xfrm>
            <a:off x="112587" y="1866900"/>
            <a:ext cx="5975971" cy="9681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Baseline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02A10-27FE-4B19-8BA5-0A4E54BFF939}"/>
              </a:ext>
            </a:extLst>
          </p:cNvPr>
          <p:cNvSpPr/>
          <p:nvPr/>
        </p:nvSpPr>
        <p:spPr>
          <a:xfrm>
            <a:off x="6206361" y="2205791"/>
            <a:ext cx="5900225" cy="7964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E1DC454-9616-4DB8-BBD4-FD6C9921B71F}"/>
              </a:ext>
            </a:extLst>
          </p:cNvPr>
          <p:cNvSpPr/>
          <p:nvPr/>
        </p:nvSpPr>
        <p:spPr>
          <a:xfrm>
            <a:off x="6188721" y="1866900"/>
            <a:ext cx="5975972" cy="9681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Central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BE52C-B0F8-4F68-81C4-27C50980C87A}"/>
              </a:ext>
            </a:extLst>
          </p:cNvPr>
          <p:cNvSpPr/>
          <p:nvPr/>
        </p:nvSpPr>
        <p:spPr>
          <a:xfrm>
            <a:off x="12251826" y="2182205"/>
            <a:ext cx="5900225" cy="7964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6DE3F3E-734D-4C13-83A7-96EE856B7920}"/>
              </a:ext>
            </a:extLst>
          </p:cNvPr>
          <p:cNvSpPr/>
          <p:nvPr/>
        </p:nvSpPr>
        <p:spPr>
          <a:xfrm>
            <a:off x="12222799" y="1866899"/>
            <a:ext cx="6005001" cy="9681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Adverse</a:t>
            </a:r>
          </a:p>
        </p:txBody>
      </p:sp>
      <p:sp>
        <p:nvSpPr>
          <p:cNvPr id="18" name="Larme 17">
            <a:extLst>
              <a:ext uri="{FF2B5EF4-FFF2-40B4-BE49-F238E27FC236}">
                <a16:creationId xmlns:a16="http://schemas.microsoft.com/office/drawing/2014/main" id="{194F06C4-1CD1-4FE2-BC9D-AEA160DC4E2B}"/>
              </a:ext>
            </a:extLst>
          </p:cNvPr>
          <p:cNvSpPr/>
          <p:nvPr/>
        </p:nvSpPr>
        <p:spPr>
          <a:xfrm>
            <a:off x="3728063" y="1388645"/>
            <a:ext cx="2121473" cy="1295400"/>
          </a:xfrm>
          <a:prstGeom prst="teardrop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EBA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2018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19" name="Larme 18">
            <a:extLst>
              <a:ext uri="{FF2B5EF4-FFF2-40B4-BE49-F238E27FC236}">
                <a16:creationId xmlns:a16="http://schemas.microsoft.com/office/drawing/2014/main" id="{DDDE2E22-88CA-475A-9F55-E0EE5D421DB7}"/>
              </a:ext>
            </a:extLst>
          </p:cNvPr>
          <p:cNvSpPr/>
          <p:nvPr/>
        </p:nvSpPr>
        <p:spPr>
          <a:xfrm>
            <a:off x="16053940" y="1388645"/>
            <a:ext cx="2121473" cy="1295400"/>
          </a:xfrm>
          <a:prstGeom prst="teardrop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EBA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2018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20" name="Larme 19">
            <a:extLst>
              <a:ext uri="{FF2B5EF4-FFF2-40B4-BE49-F238E27FC236}">
                <a16:creationId xmlns:a16="http://schemas.microsoft.com/office/drawing/2014/main" id="{B56D0684-7031-4EA1-ADD6-84909D2C777C}"/>
              </a:ext>
            </a:extLst>
          </p:cNvPr>
          <p:cNvSpPr/>
          <p:nvPr/>
        </p:nvSpPr>
        <p:spPr>
          <a:xfrm>
            <a:off x="9979163" y="1388645"/>
            <a:ext cx="2121473" cy="1295400"/>
          </a:xfrm>
          <a:prstGeom prst="teardrop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Création</a:t>
            </a:r>
            <a:endParaRPr lang="fr-FR" sz="1600" dirty="0">
              <a:solidFill>
                <a:schemeClr val="bg1"/>
              </a:solidFill>
            </a:endParaRPr>
          </a:p>
        </p:txBody>
      </p:sp>
      <p:graphicFrame>
        <p:nvGraphicFramePr>
          <p:cNvPr id="24" name="Graphique 23">
            <a:extLst>
              <a:ext uri="{FF2B5EF4-FFF2-40B4-BE49-F238E27FC236}">
                <a16:creationId xmlns:a16="http://schemas.microsoft.com/office/drawing/2014/main" id="{27910CC9-18A0-4FE4-AD6B-9F4AD62835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178445"/>
              </p:ext>
            </p:extLst>
          </p:nvPr>
        </p:nvGraphicFramePr>
        <p:xfrm>
          <a:off x="12806586" y="3494362"/>
          <a:ext cx="4436745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C60E50B9-B62D-447A-BF5B-BFB9D40F40E8}"/>
              </a:ext>
            </a:extLst>
          </p:cNvPr>
          <p:cNvSpPr txBox="1"/>
          <p:nvPr/>
        </p:nvSpPr>
        <p:spPr>
          <a:xfrm>
            <a:off x="51457" y="2857904"/>
            <a:ext cx="580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PIB poursuit sa dynamique de croissance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0574907-BFCD-4089-B398-EC9B751D215C}"/>
              </a:ext>
            </a:extLst>
          </p:cNvPr>
          <p:cNvSpPr txBox="1"/>
          <p:nvPr/>
        </p:nvSpPr>
        <p:spPr>
          <a:xfrm>
            <a:off x="112587" y="6390633"/>
            <a:ext cx="580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taux d’intérêt de LT fluctue peu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D46DE04-62D8-4297-B3F4-A9DE5EB17E97}"/>
              </a:ext>
            </a:extLst>
          </p:cNvPr>
          <p:cNvSpPr txBox="1"/>
          <p:nvPr/>
        </p:nvSpPr>
        <p:spPr>
          <a:xfrm>
            <a:off x="6201389" y="2894509"/>
            <a:ext cx="600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PIB stagne avant de reprendre sa croissance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C9D7109-5DAE-401D-B9AB-FD8810B93203}"/>
              </a:ext>
            </a:extLst>
          </p:cNvPr>
          <p:cNvSpPr txBox="1"/>
          <p:nvPr/>
        </p:nvSpPr>
        <p:spPr>
          <a:xfrm>
            <a:off x="6155755" y="6396963"/>
            <a:ext cx="580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taux d’intérêt de LT connait un petit choc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6B034A2-7B99-4B3F-93FD-72D1066C34EC}"/>
              </a:ext>
            </a:extLst>
          </p:cNvPr>
          <p:cNvSpPr txBox="1"/>
          <p:nvPr/>
        </p:nvSpPr>
        <p:spPr>
          <a:xfrm>
            <a:off x="12199439" y="2894507"/>
            <a:ext cx="600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PIB entame une phase de récession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47987D-9585-481B-9DB9-78468BE549FB}"/>
              </a:ext>
            </a:extLst>
          </p:cNvPr>
          <p:cNvSpPr txBox="1"/>
          <p:nvPr/>
        </p:nvSpPr>
        <p:spPr>
          <a:xfrm>
            <a:off x="12180990" y="6351862"/>
            <a:ext cx="600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taux d’intérêt de LT connait un choc</a:t>
            </a:r>
          </a:p>
        </p:txBody>
      </p:sp>
      <p:graphicFrame>
        <p:nvGraphicFramePr>
          <p:cNvPr id="34" name="Graphique 33">
            <a:extLst>
              <a:ext uri="{FF2B5EF4-FFF2-40B4-BE49-F238E27FC236}">
                <a16:creationId xmlns:a16="http://schemas.microsoft.com/office/drawing/2014/main" id="{FAD4E204-B100-4E8D-8639-0822F9D086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2870723"/>
              </p:ext>
            </p:extLst>
          </p:nvPr>
        </p:nvGraphicFramePr>
        <p:xfrm>
          <a:off x="6261902" y="311186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Graphique 34">
            <a:extLst>
              <a:ext uri="{FF2B5EF4-FFF2-40B4-BE49-F238E27FC236}">
                <a16:creationId xmlns:a16="http://schemas.microsoft.com/office/drawing/2014/main" id="{2814B96B-33F0-472F-9F28-DB91696B42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6482467"/>
              </p:ext>
            </p:extLst>
          </p:nvPr>
        </p:nvGraphicFramePr>
        <p:xfrm>
          <a:off x="6289657" y="674370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Graphique 36">
            <a:extLst>
              <a:ext uri="{FF2B5EF4-FFF2-40B4-BE49-F238E27FC236}">
                <a16:creationId xmlns:a16="http://schemas.microsoft.com/office/drawing/2014/main" id="{A538DAAE-0AF4-4950-BE59-172DA0AEE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634319"/>
              </p:ext>
            </p:extLst>
          </p:nvPr>
        </p:nvGraphicFramePr>
        <p:xfrm>
          <a:off x="135949" y="674370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8" name="Graphique 37">
            <a:extLst>
              <a:ext uri="{FF2B5EF4-FFF2-40B4-BE49-F238E27FC236}">
                <a16:creationId xmlns:a16="http://schemas.microsoft.com/office/drawing/2014/main" id="{F0B45AD8-4E87-4FA4-9F14-75A148FA9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3656930"/>
              </p:ext>
            </p:extLst>
          </p:nvPr>
        </p:nvGraphicFramePr>
        <p:xfrm>
          <a:off x="135949" y="313301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9" name="Graphique 38">
            <a:extLst>
              <a:ext uri="{FF2B5EF4-FFF2-40B4-BE49-F238E27FC236}">
                <a16:creationId xmlns:a16="http://schemas.microsoft.com/office/drawing/2014/main" id="{840825B4-06B1-4A4E-B680-4166CB3B4B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780964"/>
              </p:ext>
            </p:extLst>
          </p:nvPr>
        </p:nvGraphicFramePr>
        <p:xfrm>
          <a:off x="12324958" y="674370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0" name="Graphique 39">
            <a:extLst>
              <a:ext uri="{FF2B5EF4-FFF2-40B4-BE49-F238E27FC236}">
                <a16:creationId xmlns:a16="http://schemas.microsoft.com/office/drawing/2014/main" id="{27910CC9-18A0-4FE4-AD6B-9F4AD62835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676286"/>
              </p:ext>
            </p:extLst>
          </p:nvPr>
        </p:nvGraphicFramePr>
        <p:xfrm>
          <a:off x="12318923" y="311186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1" name="Flèche : bas 40">
            <a:extLst>
              <a:ext uri="{FF2B5EF4-FFF2-40B4-BE49-F238E27FC236}">
                <a16:creationId xmlns:a16="http://schemas.microsoft.com/office/drawing/2014/main" id="{960D65D9-8472-4642-8B5D-C3C073CCF015}"/>
              </a:ext>
            </a:extLst>
          </p:cNvPr>
          <p:cNvSpPr/>
          <p:nvPr/>
        </p:nvSpPr>
        <p:spPr>
          <a:xfrm rot="14286358">
            <a:off x="4317870" y="3711926"/>
            <a:ext cx="228600" cy="992609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bas 41">
            <a:extLst>
              <a:ext uri="{FF2B5EF4-FFF2-40B4-BE49-F238E27FC236}">
                <a16:creationId xmlns:a16="http://schemas.microsoft.com/office/drawing/2014/main" id="{0A436800-D635-47DF-B1A0-151FC8B30131}"/>
              </a:ext>
            </a:extLst>
          </p:cNvPr>
          <p:cNvSpPr/>
          <p:nvPr/>
        </p:nvSpPr>
        <p:spPr>
          <a:xfrm rot="15926634">
            <a:off x="10644910" y="3717589"/>
            <a:ext cx="172823" cy="992609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bas 42">
            <a:extLst>
              <a:ext uri="{FF2B5EF4-FFF2-40B4-BE49-F238E27FC236}">
                <a16:creationId xmlns:a16="http://schemas.microsoft.com/office/drawing/2014/main" id="{577DC5C6-9D08-420A-A8DE-B7DD59D71B86}"/>
              </a:ext>
            </a:extLst>
          </p:cNvPr>
          <p:cNvSpPr/>
          <p:nvPr/>
        </p:nvSpPr>
        <p:spPr>
          <a:xfrm rot="17554414">
            <a:off x="17028264" y="3735165"/>
            <a:ext cx="172823" cy="992609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B3A871C7-1F05-4789-A40C-FAE97F2C9CEC}"/>
              </a:ext>
            </a:extLst>
          </p:cNvPr>
          <p:cNvSpPr/>
          <p:nvPr/>
        </p:nvSpPr>
        <p:spPr>
          <a:xfrm>
            <a:off x="16004682" y="3878544"/>
            <a:ext cx="545921" cy="606689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C4B80B2C-2338-4ACA-8D6D-A918D4180032}"/>
              </a:ext>
            </a:extLst>
          </p:cNvPr>
          <p:cNvSpPr/>
          <p:nvPr/>
        </p:nvSpPr>
        <p:spPr>
          <a:xfrm>
            <a:off x="16043882" y="8277616"/>
            <a:ext cx="545921" cy="606689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896A2F25-439E-4417-B163-90EDC777D48B}"/>
              </a:ext>
            </a:extLst>
          </p:cNvPr>
          <p:cNvSpPr/>
          <p:nvPr/>
        </p:nvSpPr>
        <p:spPr>
          <a:xfrm>
            <a:off x="9919575" y="8355728"/>
            <a:ext cx="545921" cy="606689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6B96BB2A-3678-4783-B7FE-55E5DD1C8F02}"/>
              </a:ext>
            </a:extLst>
          </p:cNvPr>
          <p:cNvSpPr/>
          <p:nvPr/>
        </p:nvSpPr>
        <p:spPr>
          <a:xfrm>
            <a:off x="3886944" y="8401119"/>
            <a:ext cx="545921" cy="606689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FA2DDF0-1B3F-4B55-9D7A-785A4504060E}"/>
              </a:ext>
            </a:extLst>
          </p:cNvPr>
          <p:cNvCxnSpPr>
            <a:cxnSpLocks/>
          </p:cNvCxnSpPr>
          <p:nvPr/>
        </p:nvCxnSpPr>
        <p:spPr>
          <a:xfrm flipH="1">
            <a:off x="533400" y="8140148"/>
            <a:ext cx="17072728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5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287008" y="100009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690298" y="49588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p:pic>
        <p:nvPicPr>
          <p:cNvPr id="6" name="Picture 3">
            <a:hlinkClick r:id="rId2"/>
            <a:extLst>
              <a:ext uri="{FF2B5EF4-FFF2-40B4-BE49-F238E27FC236}">
                <a16:creationId xmlns:a16="http://schemas.microsoft.com/office/drawing/2014/main" id="{52C6ED20-34A6-4E7F-842E-2C572F3F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3720" y="3487316"/>
            <a:ext cx="11012105" cy="619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E44C048D-C5D2-4F1E-A230-ACAE6A2BFEC3}"/>
              </a:ext>
            </a:extLst>
          </p:cNvPr>
          <p:cNvSpPr/>
          <p:nvPr/>
        </p:nvSpPr>
        <p:spPr>
          <a:xfrm>
            <a:off x="4981841" y="5863580"/>
            <a:ext cx="1267533" cy="86409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3958ED5-C71F-42D7-A7D0-9D9128EBD56D}"/>
              </a:ext>
            </a:extLst>
          </p:cNvPr>
          <p:cNvSpPr txBox="1"/>
          <p:nvPr/>
        </p:nvSpPr>
        <p:spPr>
          <a:xfrm>
            <a:off x="791071" y="4207396"/>
            <a:ext cx="38164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Cette image vous redirige vers une application créée pour l’occasion vous permettant de visualiser les résultats de nos projections de façon dynamique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ECCA9F1-CA48-4E81-8738-452A45F0268B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Résultats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050E72-9ECE-4AAD-B2EA-DEA3FEFFCF68}"/>
              </a:ext>
            </a:extLst>
          </p:cNvPr>
          <p:cNvSpPr/>
          <p:nvPr/>
        </p:nvSpPr>
        <p:spPr>
          <a:xfrm>
            <a:off x="127101" y="2069013"/>
            <a:ext cx="5975971" cy="9681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559F03"/>
                </a:solidFill>
              </a:rPr>
              <a:t>Baseline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C42822F-C84B-45C4-B4F0-B55EBEF37F00}"/>
              </a:ext>
            </a:extLst>
          </p:cNvPr>
          <p:cNvSpPr/>
          <p:nvPr/>
        </p:nvSpPr>
        <p:spPr>
          <a:xfrm>
            <a:off x="112587" y="3132129"/>
            <a:ext cx="5975972" cy="9681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F79747"/>
                </a:solidFill>
              </a:rPr>
              <a:t>Central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93C8608-6CB4-4844-8789-08F0B0FF7FD6}"/>
              </a:ext>
            </a:extLst>
          </p:cNvPr>
          <p:cNvSpPr/>
          <p:nvPr/>
        </p:nvSpPr>
        <p:spPr>
          <a:xfrm>
            <a:off x="127101" y="4175387"/>
            <a:ext cx="6005001" cy="9681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FF0000"/>
                </a:solidFill>
              </a:rPr>
              <a:t>Adverse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F04724-4008-4DD5-9765-37A03446F19F}"/>
              </a:ext>
            </a:extLst>
          </p:cNvPr>
          <p:cNvSpPr txBox="1"/>
          <p:nvPr/>
        </p:nvSpPr>
        <p:spPr>
          <a:xfrm>
            <a:off x="302937" y="745574"/>
            <a:ext cx="16013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Taux de défaut projetés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D2FE480-09B9-4339-8A60-3D654776D24D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Projections (3/6)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E19F380-BF09-4DA3-BFB8-ECE5C5E7B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93" y="2087519"/>
            <a:ext cx="11606100" cy="75992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8D80667-E127-4592-94DD-794D0067147F}"/>
              </a:ext>
            </a:extLst>
          </p:cNvPr>
          <p:cNvSpPr txBox="1"/>
          <p:nvPr/>
        </p:nvSpPr>
        <p:spPr>
          <a:xfrm>
            <a:off x="381000" y="5849035"/>
            <a:ext cx="5638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u="sng" dirty="0">
                <a:effectLst/>
                <a:latin typeface="Segoe UI Historic" panose="020B0502040204020203" pitchFamily="34" charset="0"/>
                <a:hlinkClick r:id="rId3"/>
              </a:rPr>
              <a:t>https://share.streamlit.io/aadmberrada/drimgame_2021/DrimGame.py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4308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70263FA-5106-485C-BE20-7753237FC761}"/>
              </a:ext>
            </a:extLst>
          </p:cNvPr>
          <p:cNvSpPr/>
          <p:nvPr/>
        </p:nvSpPr>
        <p:spPr>
          <a:xfrm>
            <a:off x="316585" y="1653893"/>
            <a:ext cx="8926084" cy="2607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7200A-592E-4591-935E-1BAE4BE6DDB3}"/>
              </a:ext>
            </a:extLst>
          </p:cNvPr>
          <p:cNvSpPr/>
          <p:nvPr/>
        </p:nvSpPr>
        <p:spPr>
          <a:xfrm>
            <a:off x="9695554" y="-3941"/>
            <a:ext cx="8574053" cy="10287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FC21573C-339C-479D-8267-4B0DAEBE3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599" y="6935779"/>
            <a:ext cx="5614854" cy="3208488"/>
          </a:xfrm>
          <a:prstGeom prst="rect">
            <a:avLst/>
          </a:prstGeom>
        </p:spPr>
      </p:pic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0C752A71-1778-4DC9-808D-406720BA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536937"/>
            <a:ext cx="5614854" cy="3213125"/>
          </a:xfrm>
          <a:prstGeom prst="rect">
            <a:avLst/>
          </a:prstGeom>
        </p:spPr>
      </p:pic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8057DD5B-5A2B-456E-BDE4-97E979DD2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114300"/>
            <a:ext cx="5648068" cy="321133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228259-2C51-4E5E-83BF-33145420D2E2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Projections (4/6)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1154D0-8891-4E7C-BBC0-78EA8F2AE820}"/>
              </a:ext>
            </a:extLst>
          </p:cNvPr>
          <p:cNvSpPr txBox="1"/>
          <p:nvPr/>
        </p:nvSpPr>
        <p:spPr>
          <a:xfrm>
            <a:off x="302937" y="745574"/>
            <a:ext cx="5259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Matrices projetées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9420652-CE97-470C-B0EA-A379EEFC3EC1}"/>
              </a:ext>
            </a:extLst>
          </p:cNvPr>
          <p:cNvSpPr/>
          <p:nvPr/>
        </p:nvSpPr>
        <p:spPr>
          <a:xfrm>
            <a:off x="9817291" y="1237679"/>
            <a:ext cx="2477023" cy="9681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Baseline 2019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69A815D-C923-4437-ABF0-2D49DEB6653A}"/>
              </a:ext>
            </a:extLst>
          </p:cNvPr>
          <p:cNvSpPr/>
          <p:nvPr/>
        </p:nvSpPr>
        <p:spPr>
          <a:xfrm>
            <a:off x="9822978" y="4647091"/>
            <a:ext cx="2477023" cy="9681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Central 2019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C62D0D0-DE29-4EC4-B983-2D3872D03844}"/>
              </a:ext>
            </a:extLst>
          </p:cNvPr>
          <p:cNvSpPr/>
          <p:nvPr/>
        </p:nvSpPr>
        <p:spPr>
          <a:xfrm>
            <a:off x="9916281" y="8055966"/>
            <a:ext cx="2477023" cy="9681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Adverse 2019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16A566A-3172-4246-BE30-F9A11EFBB3BF}"/>
              </a:ext>
            </a:extLst>
          </p:cNvPr>
          <p:cNvSpPr/>
          <p:nvPr/>
        </p:nvSpPr>
        <p:spPr>
          <a:xfrm>
            <a:off x="17500184" y="2781300"/>
            <a:ext cx="668954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8430D46-F2A9-4D64-AC6B-E26516236EA5}"/>
              </a:ext>
            </a:extLst>
          </p:cNvPr>
          <p:cNvSpPr/>
          <p:nvPr/>
        </p:nvSpPr>
        <p:spPr>
          <a:xfrm>
            <a:off x="17402202" y="6227379"/>
            <a:ext cx="668954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75AB05F-0109-4DAC-AA9B-1CA10FB224B2}"/>
              </a:ext>
            </a:extLst>
          </p:cNvPr>
          <p:cNvSpPr/>
          <p:nvPr/>
        </p:nvSpPr>
        <p:spPr>
          <a:xfrm>
            <a:off x="17480695" y="9586541"/>
            <a:ext cx="668954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8D6EFF2-1EDE-4FAB-8F9E-F518DDB566C2}"/>
              </a:ext>
            </a:extLst>
          </p:cNvPr>
          <p:cNvSpPr txBox="1"/>
          <p:nvPr/>
        </p:nvSpPr>
        <p:spPr>
          <a:xfrm>
            <a:off x="581901" y="2172770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Pour le scénario Adverse en 2019, à un an 43,37% des tiers de la classe 10 passent en défaut, c’est </a:t>
            </a:r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3 points de pourcentage de plus </a:t>
            </a:r>
            <a:r>
              <a:rPr lang="fr-FR" sz="2400" dirty="0"/>
              <a:t>que pour le scénario Baseline la même année.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240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60DB33E-E10E-451D-9960-69D8DAF82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7" y="4418547"/>
            <a:ext cx="8863728" cy="569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71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693388-EE20-4FA8-8F57-37849BA5FD6E}"/>
              </a:ext>
            </a:extLst>
          </p:cNvPr>
          <p:cNvSpPr/>
          <p:nvPr/>
        </p:nvSpPr>
        <p:spPr>
          <a:xfrm>
            <a:off x="112511" y="1595221"/>
            <a:ext cx="18062978" cy="8575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6C88512-1025-407A-9B5E-048EF1C14A05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Projections (5/6)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1761996-E97D-4939-89F2-47449048B9E6}"/>
              </a:ext>
            </a:extLst>
          </p:cNvPr>
          <p:cNvSpPr txBox="1"/>
          <p:nvPr/>
        </p:nvSpPr>
        <p:spPr>
          <a:xfrm>
            <a:off x="302937" y="745574"/>
            <a:ext cx="5259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Backtesting</a:t>
            </a:r>
            <a:endParaRPr lang="fr-FR" sz="4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FA152751-99EB-4302-A723-5F2B5BCD6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242835"/>
              </p:ext>
            </p:extLst>
          </p:nvPr>
        </p:nvGraphicFramePr>
        <p:xfrm>
          <a:off x="2455945" y="2623220"/>
          <a:ext cx="11881320" cy="7383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8DB6AE21-0AF8-4279-B790-721CD2EB34B1}"/>
              </a:ext>
            </a:extLst>
          </p:cNvPr>
          <p:cNvSpPr txBox="1"/>
          <p:nvPr/>
        </p:nvSpPr>
        <p:spPr>
          <a:xfrm>
            <a:off x="503040" y="1897621"/>
            <a:ext cx="9201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Afin de </a:t>
            </a:r>
            <a:r>
              <a:rPr lang="fr-FR" sz="3200" dirty="0" err="1"/>
              <a:t>backtester</a:t>
            </a:r>
            <a:r>
              <a:rPr lang="fr-FR" sz="3200" dirty="0"/>
              <a:t> notre modèle nous avons calculé :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007BADC-DB6B-4898-95A0-D079D53B1585}"/>
              </a:ext>
            </a:extLst>
          </p:cNvPr>
          <p:cNvSpPr/>
          <p:nvPr/>
        </p:nvSpPr>
        <p:spPr>
          <a:xfrm>
            <a:off x="2455945" y="2810023"/>
            <a:ext cx="3024336" cy="2045445"/>
          </a:xfrm>
          <a:prstGeom prst="roundRect">
            <a:avLst>
              <a:gd name="adj" fmla="val 10428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279400" dist="50800" dir="5400000" sx="111000" sy="111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Matrices PIT 2018 et 2019 effectivement réalisées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3E1B60-393B-4728-A950-F633282607AA}"/>
              </a:ext>
            </a:extLst>
          </p:cNvPr>
          <p:cNvSpPr txBox="1"/>
          <p:nvPr/>
        </p:nvSpPr>
        <p:spPr>
          <a:xfrm>
            <a:off x="287016" y="3047915"/>
            <a:ext cx="1643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 </a:t>
            </a:r>
            <a:r>
              <a:rPr lang="fr-FR" sz="96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9C497C5-2916-4FFA-9A6D-ECF8DBF3719D}"/>
              </a:ext>
            </a:extLst>
          </p:cNvPr>
          <p:cNvSpPr txBox="1"/>
          <p:nvPr/>
        </p:nvSpPr>
        <p:spPr>
          <a:xfrm>
            <a:off x="572479" y="5529977"/>
            <a:ext cx="1643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</a:t>
            </a:r>
            <a:r>
              <a:rPr lang="fr-FR" sz="9600" b="1" dirty="0"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4D41F6-AFC5-4AFC-BA6F-4428B8D699F1}"/>
              </a:ext>
            </a:extLst>
          </p:cNvPr>
          <p:cNvSpPr txBox="1"/>
          <p:nvPr/>
        </p:nvSpPr>
        <p:spPr>
          <a:xfrm>
            <a:off x="572479" y="7960321"/>
            <a:ext cx="1643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</a:t>
            </a:r>
            <a:r>
              <a:rPr lang="fr-FR" sz="9600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FFCAEDB-C098-4F0E-A308-AF3345E860F7}"/>
              </a:ext>
            </a:extLst>
          </p:cNvPr>
          <p:cNvCxnSpPr/>
          <p:nvPr/>
        </p:nvCxnSpPr>
        <p:spPr>
          <a:xfrm flipV="1">
            <a:off x="14577657" y="5143500"/>
            <a:ext cx="767720" cy="995521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304800" dist="50800" dir="5400000" algn="ctr" rotWithShape="0">
              <a:srgbClr val="000000">
                <a:alpha val="7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0742185-6116-4B97-93A7-2F6E24A72D7F}"/>
              </a:ext>
            </a:extLst>
          </p:cNvPr>
          <p:cNvCxnSpPr>
            <a:cxnSpLocks/>
          </p:cNvCxnSpPr>
          <p:nvPr/>
        </p:nvCxnSpPr>
        <p:spPr>
          <a:xfrm>
            <a:off x="14577657" y="6139021"/>
            <a:ext cx="849816" cy="695137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304800" dist="50800" dir="5400000" algn="ctr" rotWithShape="0">
              <a:srgbClr val="000000">
                <a:alpha val="7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C76A0D6-5A2D-489E-9D10-A37F241D5CD4}"/>
              </a:ext>
            </a:extLst>
          </p:cNvPr>
          <p:cNvSpPr/>
          <p:nvPr/>
        </p:nvSpPr>
        <p:spPr>
          <a:xfrm>
            <a:off x="15440755" y="3800835"/>
            <a:ext cx="2232248" cy="1401698"/>
          </a:xfrm>
          <a:prstGeom prst="roundRect">
            <a:avLst>
              <a:gd name="adj" fmla="val 10428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304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Borne supérieures 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0171AF5-5955-45B9-9522-02B3A6EF893A}"/>
              </a:ext>
            </a:extLst>
          </p:cNvPr>
          <p:cNvSpPr/>
          <p:nvPr/>
        </p:nvSpPr>
        <p:spPr>
          <a:xfrm>
            <a:off x="15480606" y="6665300"/>
            <a:ext cx="2232248" cy="1401698"/>
          </a:xfrm>
          <a:prstGeom prst="roundRect">
            <a:avLst>
              <a:gd name="adj" fmla="val 10428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304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Borne inférieures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1471543-09F1-44C5-8A7F-35C3A455C44C}"/>
              </a:ext>
            </a:extLst>
          </p:cNvPr>
          <p:cNvSpPr txBox="1"/>
          <p:nvPr/>
        </p:nvSpPr>
        <p:spPr>
          <a:xfrm>
            <a:off x="2455945" y="8210568"/>
            <a:ext cx="11881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5">
                    <a:lumMod val="75000"/>
                  </a:schemeClr>
                </a:solidFill>
              </a:rPr>
              <a:t>Est-ce que les vraies matrices sont dans l’intervalle de confiance d’un des scénarios ?</a:t>
            </a:r>
          </a:p>
          <a:p>
            <a:r>
              <a:rPr lang="fr-FR" sz="3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6155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BCC9815-14D4-4855-8F6F-19B6A7419657}"/>
              </a:ext>
            </a:extLst>
          </p:cNvPr>
          <p:cNvSpPr/>
          <p:nvPr/>
        </p:nvSpPr>
        <p:spPr>
          <a:xfrm>
            <a:off x="112511" y="1595221"/>
            <a:ext cx="18062978" cy="8575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112C383-C9E2-4685-8167-ED480DC579E8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Projections (6/6)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D197B29-FE68-49D3-B19A-59693B689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61546"/>
              </p:ext>
            </p:extLst>
          </p:nvPr>
        </p:nvGraphicFramePr>
        <p:xfrm>
          <a:off x="8033789" y="2695227"/>
          <a:ext cx="2038546" cy="6942881"/>
        </p:xfrm>
        <a:graphic>
          <a:graphicData uri="http://schemas.openxmlformats.org/drawingml/2006/table">
            <a:tbl>
              <a:tblPr/>
              <a:tblGrid>
                <a:gridCol w="2038546">
                  <a:extLst>
                    <a:ext uri="{9D8B030D-6E8A-4147-A177-3AD203B41FA5}">
                      <a16:colId xmlns:a16="http://schemas.microsoft.com/office/drawing/2014/main" val="273595459"/>
                    </a:ext>
                  </a:extLst>
                </a:gridCol>
              </a:tblGrid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Défaut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88376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62263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083102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922062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004814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863345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424460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91766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115420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07467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32,51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934856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21CFF1B6-75DA-4A10-8DA6-5936D6615ABC}"/>
              </a:ext>
            </a:extLst>
          </p:cNvPr>
          <p:cNvSpPr txBox="1"/>
          <p:nvPr/>
        </p:nvSpPr>
        <p:spPr>
          <a:xfrm>
            <a:off x="8352539" y="170989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accent5">
                    <a:lumMod val="75000"/>
                  </a:schemeClr>
                </a:solidFill>
              </a:rPr>
              <a:t>2019</a:t>
            </a:r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79163379-9D30-4911-92FE-2D1CED242BCC}"/>
              </a:ext>
            </a:extLst>
          </p:cNvPr>
          <p:cNvSpPr/>
          <p:nvPr/>
        </p:nvSpPr>
        <p:spPr>
          <a:xfrm>
            <a:off x="10224747" y="4567436"/>
            <a:ext cx="648072" cy="4248472"/>
          </a:xfrm>
          <a:prstGeom prst="rightBrace">
            <a:avLst>
              <a:gd name="adj1" fmla="val 68803"/>
              <a:gd name="adj2" fmla="val 50000"/>
            </a:avLst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418BF-EE9B-4AA4-AB07-3B7E0507335D}"/>
              </a:ext>
            </a:extLst>
          </p:cNvPr>
          <p:cNvSpPr/>
          <p:nvPr/>
        </p:nvSpPr>
        <p:spPr>
          <a:xfrm>
            <a:off x="10872819" y="4999484"/>
            <a:ext cx="7344816" cy="331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200" b="1" dirty="0">
                <a:solidFill>
                  <a:schemeClr val="accent5">
                    <a:lumMod val="75000"/>
                  </a:schemeClr>
                </a:solidFill>
              </a:rPr>
              <a:t>Dans l’intervalle </a:t>
            </a:r>
            <a:r>
              <a:rPr lang="fr-FR" sz="3200" dirty="0">
                <a:solidFill>
                  <a:schemeClr val="tx1"/>
                </a:solidFill>
              </a:rPr>
              <a:t>de confiance du scénario Baseline en 2019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D71293F2-9F20-40AC-AD96-5D59372AD381}"/>
              </a:ext>
            </a:extLst>
          </p:cNvPr>
          <p:cNvSpPr/>
          <p:nvPr/>
        </p:nvSpPr>
        <p:spPr>
          <a:xfrm>
            <a:off x="10224747" y="8959924"/>
            <a:ext cx="432048" cy="678184"/>
          </a:xfrm>
          <a:prstGeom prst="rightBrace">
            <a:avLst>
              <a:gd name="adj1" fmla="val 10079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5B5A1-8131-4798-86D1-F612927B650E}"/>
              </a:ext>
            </a:extLst>
          </p:cNvPr>
          <p:cNvSpPr/>
          <p:nvPr/>
        </p:nvSpPr>
        <p:spPr>
          <a:xfrm>
            <a:off x="10809207" y="8432602"/>
            <a:ext cx="7408428" cy="136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200" b="1" dirty="0">
                <a:solidFill>
                  <a:schemeClr val="accent5">
                    <a:lumMod val="75000"/>
                  </a:schemeClr>
                </a:solidFill>
              </a:rPr>
              <a:t>En dessous </a:t>
            </a:r>
            <a:r>
              <a:rPr lang="fr-FR" sz="3200" dirty="0">
                <a:solidFill>
                  <a:schemeClr val="tx1"/>
                </a:solidFill>
              </a:rPr>
              <a:t>de l’intervalle de confiance Baseline </a:t>
            </a:r>
            <a:r>
              <a:rPr lang="fr-FR" sz="3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sur estimation </a:t>
            </a:r>
            <a:r>
              <a:rPr lang="fr-FR" sz="3200" dirty="0">
                <a:solidFill>
                  <a:schemeClr val="tx1"/>
                </a:solidFill>
                <a:sym typeface="Wingdings" panose="05000000000000000000" pitchFamily="2" charset="2"/>
              </a:rPr>
              <a:t>des taux de défaut dans la matrice projetée en Baseline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9DD5409F-12F6-4AAF-8130-080F1AD92496}"/>
              </a:ext>
            </a:extLst>
          </p:cNvPr>
          <p:cNvSpPr/>
          <p:nvPr/>
        </p:nvSpPr>
        <p:spPr>
          <a:xfrm>
            <a:off x="10224747" y="3344286"/>
            <a:ext cx="432048" cy="1079134"/>
          </a:xfrm>
          <a:prstGeom prst="rightBrace">
            <a:avLst>
              <a:gd name="adj1" fmla="val 36955"/>
              <a:gd name="adj2" fmla="val 51345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2F41DA-786F-4B1D-8F54-CF55A3C471F4}"/>
              </a:ext>
            </a:extLst>
          </p:cNvPr>
          <p:cNvSpPr/>
          <p:nvPr/>
        </p:nvSpPr>
        <p:spPr>
          <a:xfrm>
            <a:off x="10687514" y="3126788"/>
            <a:ext cx="7408428" cy="136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200" b="1" dirty="0">
                <a:solidFill>
                  <a:schemeClr val="accent5">
                    <a:lumMod val="75000"/>
                  </a:schemeClr>
                </a:solidFill>
              </a:rPr>
              <a:t>Au dessus </a:t>
            </a:r>
            <a:r>
              <a:rPr lang="fr-FR" sz="3200" dirty="0">
                <a:solidFill>
                  <a:schemeClr val="tx1"/>
                </a:solidFill>
              </a:rPr>
              <a:t>de l’intervalle de confiance Baseline </a:t>
            </a:r>
            <a:r>
              <a:rPr lang="fr-FR" sz="3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sous estimation </a:t>
            </a:r>
            <a:r>
              <a:rPr lang="fr-FR" sz="3200" dirty="0">
                <a:solidFill>
                  <a:schemeClr val="tx1"/>
                </a:solidFill>
                <a:sym typeface="Wingdings" panose="05000000000000000000" pitchFamily="2" charset="2"/>
              </a:rPr>
              <a:t>des taux de défaut dans la matrice projetée en Baseline</a:t>
            </a:r>
            <a:endParaRPr lang="fr-FR" sz="3200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735D76F7-DEAA-4918-A031-A1872A666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993585"/>
              </p:ext>
            </p:extLst>
          </p:nvPr>
        </p:nvGraphicFramePr>
        <p:xfrm>
          <a:off x="1804009" y="2704184"/>
          <a:ext cx="2038546" cy="6933927"/>
        </p:xfrm>
        <a:graphic>
          <a:graphicData uri="http://schemas.openxmlformats.org/drawingml/2006/table">
            <a:tbl>
              <a:tblPr/>
              <a:tblGrid>
                <a:gridCol w="2038546">
                  <a:extLst>
                    <a:ext uri="{9D8B030D-6E8A-4147-A177-3AD203B41FA5}">
                      <a16:colId xmlns:a16="http://schemas.microsoft.com/office/drawing/2014/main" val="983432335"/>
                    </a:ext>
                  </a:extLst>
                </a:gridCol>
              </a:tblGrid>
              <a:tr h="6303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Défaut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372698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10373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975766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35869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039471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887020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603307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80543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141812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205721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940621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4DA7AF9D-B286-49A6-868F-B77019AF4CA5}"/>
              </a:ext>
            </a:extLst>
          </p:cNvPr>
          <p:cNvSpPr txBox="1"/>
          <p:nvPr/>
        </p:nvSpPr>
        <p:spPr>
          <a:xfrm>
            <a:off x="2303867" y="171367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accent5">
                    <a:lumMod val="75000"/>
                  </a:schemeClr>
                </a:solidFill>
              </a:rPr>
              <a:t>2018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4C12CC5-9D72-4995-8436-3EB8C6D12C87}"/>
              </a:ext>
            </a:extLst>
          </p:cNvPr>
          <p:cNvSpPr txBox="1"/>
          <p:nvPr/>
        </p:nvSpPr>
        <p:spPr>
          <a:xfrm>
            <a:off x="302937" y="745574"/>
            <a:ext cx="5259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Backtesting</a:t>
            </a:r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résultats</a:t>
            </a:r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3FA1FD7C-6C4B-4851-9502-992204D85887}"/>
              </a:ext>
            </a:extLst>
          </p:cNvPr>
          <p:cNvSpPr/>
          <p:nvPr/>
        </p:nvSpPr>
        <p:spPr>
          <a:xfrm>
            <a:off x="3897728" y="4567436"/>
            <a:ext cx="648072" cy="5070672"/>
          </a:xfrm>
          <a:prstGeom prst="rightBrace">
            <a:avLst>
              <a:gd name="adj1" fmla="val 68803"/>
              <a:gd name="adj2" fmla="val 50000"/>
            </a:avLst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5B7B0-DB44-443C-BA18-5E70A1E17C00}"/>
              </a:ext>
            </a:extLst>
          </p:cNvPr>
          <p:cNvSpPr/>
          <p:nvPr/>
        </p:nvSpPr>
        <p:spPr>
          <a:xfrm>
            <a:off x="4784593" y="4844318"/>
            <a:ext cx="2506396" cy="331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200" b="1" dirty="0">
                <a:solidFill>
                  <a:schemeClr val="accent5">
                    <a:lumMod val="75000"/>
                  </a:schemeClr>
                </a:solidFill>
              </a:rPr>
              <a:t>Dans l’intervalle </a:t>
            </a:r>
            <a:r>
              <a:rPr lang="fr-FR" sz="3200" dirty="0">
                <a:solidFill>
                  <a:schemeClr val="tx1"/>
                </a:solidFill>
              </a:rPr>
              <a:t>de confiance du scénario Baseline en 2018</a:t>
            </a:r>
          </a:p>
        </p:txBody>
      </p:sp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99772EE3-B607-49BD-B01E-71AF01422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84869"/>
              </p:ext>
            </p:extLst>
          </p:nvPr>
        </p:nvGraphicFramePr>
        <p:xfrm>
          <a:off x="359024" y="2704184"/>
          <a:ext cx="1384300" cy="6942881"/>
        </p:xfrm>
        <a:graphic>
          <a:graphicData uri="http://schemas.openxmlformats.org/drawingml/2006/table">
            <a:tbl>
              <a:tblPr/>
              <a:tblGrid>
                <a:gridCol w="1384300">
                  <a:extLst>
                    <a:ext uri="{9D8B030D-6E8A-4147-A177-3AD203B41FA5}">
                      <a16:colId xmlns:a16="http://schemas.microsoft.com/office/drawing/2014/main" val="1762159580"/>
                    </a:ext>
                  </a:extLst>
                </a:gridCol>
              </a:tblGrid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Classe</a:t>
                      </a:r>
                      <a:endParaRPr lang="fr-F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296093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540638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690349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92320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090697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752553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415716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993972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558405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743336"/>
                  </a:ext>
                </a:extLst>
              </a:tr>
              <a:tr h="631171">
                <a:tc>
                  <a:txBody>
                    <a:bodyPr/>
                    <a:lstStyle/>
                    <a:p>
                      <a:pPr algn="ctr" fontAlgn="b"/>
                      <a:r>
                        <a:rPr lang="fr-F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22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8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Espace réservé du contenu 15" descr="Une image contenant ciel, extérieur, cité, manège&#10;&#10;Description générée automatiquement">
            <a:extLst>
              <a:ext uri="{FF2B5EF4-FFF2-40B4-BE49-F238E27FC236}">
                <a16:creationId xmlns:a16="http://schemas.microsoft.com/office/drawing/2014/main" id="{2BEFD959-FF61-4EE5-8B3D-89121074A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5" y="0"/>
            <a:ext cx="13826441" cy="10369831"/>
          </a:xfrm>
          <a:prstGeom prst="flowChartInputOutput">
            <a:avLst/>
          </a:prstGeom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348F8517-96EC-49B8-99D5-E51C36679F09}"/>
              </a:ext>
            </a:extLst>
          </p:cNvPr>
          <p:cNvSpPr/>
          <p:nvPr/>
        </p:nvSpPr>
        <p:spPr>
          <a:xfrm>
            <a:off x="10058400" y="2303804"/>
            <a:ext cx="2022366" cy="1587158"/>
          </a:xfrm>
          <a:custGeom>
            <a:avLst/>
            <a:gdLst>
              <a:gd name="connsiteX0" fmla="*/ 299552 w 2022366"/>
              <a:gd name="connsiteY0" fmla="*/ 0 h 1587158"/>
              <a:gd name="connsiteX1" fmla="*/ 338755 w 2022366"/>
              <a:gd name="connsiteY1" fmla="*/ 13670 h 1587158"/>
              <a:gd name="connsiteX2" fmla="*/ 1916480 w 2022366"/>
              <a:gd name="connsiteY2" fmla="*/ 1377758 h 1587158"/>
              <a:gd name="connsiteX3" fmla="*/ 2022366 w 2022366"/>
              <a:gd name="connsiteY3" fmla="*/ 1587158 h 1587158"/>
              <a:gd name="connsiteX4" fmla="*/ 914400 w 2022366"/>
              <a:gd name="connsiteY4" fmla="*/ 1587158 h 1587158"/>
              <a:gd name="connsiteX5" fmla="*/ 0 w 2022366"/>
              <a:gd name="connsiteY5" fmla="*/ 672758 h 1587158"/>
              <a:gd name="connsiteX6" fmla="*/ 267822 w 2022366"/>
              <a:gd name="connsiteY6" fmla="*/ 26180 h 1587158"/>
              <a:gd name="connsiteX7" fmla="*/ 299552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299552" y="0"/>
                </a:moveTo>
                <a:lnTo>
                  <a:pt x="338755" y="13670"/>
                </a:lnTo>
                <a:cubicBezTo>
                  <a:pt x="1012802" y="285272"/>
                  <a:pt x="1569547" y="769345"/>
                  <a:pt x="1916480" y="1377758"/>
                </a:cubicBezTo>
                <a:lnTo>
                  <a:pt x="2022366" y="1587158"/>
                </a:lnTo>
                <a:lnTo>
                  <a:pt x="914400" y="1587158"/>
                </a:lnTo>
                <a:cubicBezTo>
                  <a:pt x="409391" y="1587158"/>
                  <a:pt x="0" y="1177767"/>
                  <a:pt x="0" y="672758"/>
                </a:cubicBezTo>
                <a:cubicBezTo>
                  <a:pt x="0" y="420253"/>
                  <a:pt x="102348" y="191653"/>
                  <a:pt x="267822" y="26180"/>
                </a:cubicBezTo>
                <a:lnTo>
                  <a:pt x="29955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456F178-5C42-4DB0-9DBE-9F35D5CA4F82}"/>
              </a:ext>
            </a:extLst>
          </p:cNvPr>
          <p:cNvSpPr/>
          <p:nvPr/>
        </p:nvSpPr>
        <p:spPr>
          <a:xfrm>
            <a:off x="6200010" y="2308050"/>
            <a:ext cx="2029591" cy="1597201"/>
          </a:xfrm>
          <a:custGeom>
            <a:avLst/>
            <a:gdLst>
              <a:gd name="connsiteX0" fmla="*/ 1717866 w 2029591"/>
              <a:gd name="connsiteY0" fmla="*/ 0 h 1597201"/>
              <a:gd name="connsiteX1" fmla="*/ 1761769 w 2029591"/>
              <a:gd name="connsiteY1" fmla="*/ 36223 h 1597201"/>
              <a:gd name="connsiteX2" fmla="*/ 2029591 w 2029591"/>
              <a:gd name="connsiteY2" fmla="*/ 682801 h 1597201"/>
              <a:gd name="connsiteX3" fmla="*/ 1115191 w 2029591"/>
              <a:gd name="connsiteY3" fmla="*/ 1597201 h 1597201"/>
              <a:gd name="connsiteX4" fmla="*/ 0 w 2029591"/>
              <a:gd name="connsiteY4" fmla="*/ 1597201 h 1597201"/>
              <a:gd name="connsiteX5" fmla="*/ 113111 w 2029591"/>
              <a:gd name="connsiteY5" fmla="*/ 1373513 h 1597201"/>
              <a:gd name="connsiteX6" fmla="*/ 1690836 w 2029591"/>
              <a:gd name="connsiteY6" fmla="*/ 9425 h 1597201"/>
              <a:gd name="connsiteX7" fmla="*/ 1717866 w 2029591"/>
              <a:gd name="connsiteY7" fmla="*/ 0 h 159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9591" h="1597201">
                <a:moveTo>
                  <a:pt x="1717866" y="0"/>
                </a:moveTo>
                <a:lnTo>
                  <a:pt x="1761769" y="36223"/>
                </a:lnTo>
                <a:cubicBezTo>
                  <a:pt x="1927243" y="201696"/>
                  <a:pt x="2029591" y="430296"/>
                  <a:pt x="2029591" y="682801"/>
                </a:cubicBezTo>
                <a:cubicBezTo>
                  <a:pt x="2029591" y="1187810"/>
                  <a:pt x="1620200" y="1597201"/>
                  <a:pt x="1115191" y="1597201"/>
                </a:cubicBezTo>
                <a:lnTo>
                  <a:pt x="0" y="1597201"/>
                </a:lnTo>
                <a:lnTo>
                  <a:pt x="113111" y="1373513"/>
                </a:lnTo>
                <a:cubicBezTo>
                  <a:pt x="460043" y="765100"/>
                  <a:pt x="1016789" y="281027"/>
                  <a:pt x="1690836" y="9425"/>
                </a:cubicBezTo>
                <a:lnTo>
                  <a:pt x="171786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6217E3B-1267-4F76-B99F-F876EFB410FB}"/>
              </a:ext>
            </a:extLst>
          </p:cNvPr>
          <p:cNvSpPr/>
          <p:nvPr/>
        </p:nvSpPr>
        <p:spPr>
          <a:xfrm>
            <a:off x="5924550" y="4229100"/>
            <a:ext cx="1314450" cy="1828800"/>
          </a:xfrm>
          <a:custGeom>
            <a:avLst/>
            <a:gdLst>
              <a:gd name="connsiteX0" fmla="*/ 145644 w 1314450"/>
              <a:gd name="connsiteY0" fmla="*/ 0 h 1828800"/>
              <a:gd name="connsiteX1" fmla="*/ 400050 w 1314450"/>
              <a:gd name="connsiteY1" fmla="*/ 0 h 1828800"/>
              <a:gd name="connsiteX2" fmla="*/ 1314450 w 1314450"/>
              <a:gd name="connsiteY2" fmla="*/ 914400 h 1828800"/>
              <a:gd name="connsiteX3" fmla="*/ 400050 w 1314450"/>
              <a:gd name="connsiteY3" fmla="*/ 1828800 h 1828800"/>
              <a:gd name="connsiteX4" fmla="*/ 145644 w 1314450"/>
              <a:gd name="connsiteY4" fmla="*/ 1828800 h 1828800"/>
              <a:gd name="connsiteX5" fmla="*/ 144740 w 1314450"/>
              <a:gd name="connsiteY5" fmla="*/ 1826447 h 1828800"/>
              <a:gd name="connsiteX6" fmla="*/ 0 w 1314450"/>
              <a:gd name="connsiteY6" fmla="*/ 914400 h 1828800"/>
              <a:gd name="connsiteX7" fmla="*/ 144740 w 1314450"/>
              <a:gd name="connsiteY7" fmla="*/ 2353 h 1828800"/>
              <a:gd name="connsiteX8" fmla="*/ 145644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145644" y="0"/>
                </a:moveTo>
                <a:lnTo>
                  <a:pt x="400050" y="0"/>
                </a:lnTo>
                <a:cubicBezTo>
                  <a:pt x="905059" y="0"/>
                  <a:pt x="1314450" y="409391"/>
                  <a:pt x="1314450" y="914400"/>
                </a:cubicBezTo>
                <a:cubicBezTo>
                  <a:pt x="1314450" y="1419409"/>
                  <a:pt x="905059" y="1828800"/>
                  <a:pt x="400050" y="1828800"/>
                </a:cubicBezTo>
                <a:lnTo>
                  <a:pt x="145644" y="1828800"/>
                </a:lnTo>
                <a:lnTo>
                  <a:pt x="144740" y="1826447"/>
                </a:lnTo>
                <a:cubicBezTo>
                  <a:pt x="50674" y="1538331"/>
                  <a:pt x="0" y="1232003"/>
                  <a:pt x="0" y="914400"/>
                </a:cubicBezTo>
                <a:cubicBezTo>
                  <a:pt x="0" y="596796"/>
                  <a:pt x="50674" y="290468"/>
                  <a:pt x="144740" y="2353"/>
                </a:cubicBezTo>
                <a:lnTo>
                  <a:pt x="1456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58059C9-A050-416B-8CAD-4D31321628A3}"/>
              </a:ext>
            </a:extLst>
          </p:cNvPr>
          <p:cNvSpPr/>
          <p:nvPr/>
        </p:nvSpPr>
        <p:spPr>
          <a:xfrm>
            <a:off x="11049000" y="4229100"/>
            <a:ext cx="1314450" cy="1828800"/>
          </a:xfrm>
          <a:custGeom>
            <a:avLst/>
            <a:gdLst>
              <a:gd name="connsiteX0" fmla="*/ 914400 w 1314450"/>
              <a:gd name="connsiteY0" fmla="*/ 0 h 1828800"/>
              <a:gd name="connsiteX1" fmla="*/ 1168806 w 1314450"/>
              <a:gd name="connsiteY1" fmla="*/ 0 h 1828800"/>
              <a:gd name="connsiteX2" fmla="*/ 1169710 w 1314450"/>
              <a:gd name="connsiteY2" fmla="*/ 2353 h 1828800"/>
              <a:gd name="connsiteX3" fmla="*/ 1314450 w 1314450"/>
              <a:gd name="connsiteY3" fmla="*/ 914400 h 1828800"/>
              <a:gd name="connsiteX4" fmla="*/ 1169710 w 1314450"/>
              <a:gd name="connsiteY4" fmla="*/ 1826447 h 1828800"/>
              <a:gd name="connsiteX5" fmla="*/ 1168806 w 1314450"/>
              <a:gd name="connsiteY5" fmla="*/ 1828800 h 1828800"/>
              <a:gd name="connsiteX6" fmla="*/ 914400 w 1314450"/>
              <a:gd name="connsiteY6" fmla="*/ 1828800 h 1828800"/>
              <a:gd name="connsiteX7" fmla="*/ 0 w 1314450"/>
              <a:gd name="connsiteY7" fmla="*/ 914400 h 1828800"/>
              <a:gd name="connsiteX8" fmla="*/ 914400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914400" y="0"/>
                </a:moveTo>
                <a:lnTo>
                  <a:pt x="1168806" y="0"/>
                </a:lnTo>
                <a:lnTo>
                  <a:pt x="1169710" y="2353"/>
                </a:lnTo>
                <a:cubicBezTo>
                  <a:pt x="1263776" y="290468"/>
                  <a:pt x="1314450" y="596796"/>
                  <a:pt x="1314450" y="914400"/>
                </a:cubicBezTo>
                <a:cubicBezTo>
                  <a:pt x="1314450" y="1232003"/>
                  <a:pt x="1263776" y="1538331"/>
                  <a:pt x="1169710" y="1826447"/>
                </a:cubicBezTo>
                <a:lnTo>
                  <a:pt x="1168806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7D4633E6-B5C9-4E1C-9EC3-9F9365E598C7}"/>
              </a:ext>
            </a:extLst>
          </p:cNvPr>
          <p:cNvSpPr/>
          <p:nvPr/>
        </p:nvSpPr>
        <p:spPr>
          <a:xfrm>
            <a:off x="6197602" y="6376988"/>
            <a:ext cx="2031999" cy="1600549"/>
          </a:xfrm>
          <a:custGeom>
            <a:avLst/>
            <a:gdLst>
              <a:gd name="connsiteX0" fmla="*/ 0 w 2031999"/>
              <a:gd name="connsiteY0" fmla="*/ 0 h 1600549"/>
              <a:gd name="connsiteX1" fmla="*/ 1117599 w 2031999"/>
              <a:gd name="connsiteY1" fmla="*/ 0 h 1600549"/>
              <a:gd name="connsiteX2" fmla="*/ 2031999 w 2031999"/>
              <a:gd name="connsiteY2" fmla="*/ 914400 h 1600549"/>
              <a:gd name="connsiteX3" fmla="*/ 1764177 w 2031999"/>
              <a:gd name="connsiteY3" fmla="*/ 1560978 h 1600549"/>
              <a:gd name="connsiteX4" fmla="*/ 1716217 w 2031999"/>
              <a:gd name="connsiteY4" fmla="*/ 1600549 h 1600549"/>
              <a:gd name="connsiteX5" fmla="*/ 1693244 w 2031999"/>
              <a:gd name="connsiteY5" fmla="*/ 1592539 h 1600549"/>
              <a:gd name="connsiteX6" fmla="*/ 115519 w 2031999"/>
              <a:gd name="connsiteY6" fmla="*/ 228451 h 1600549"/>
              <a:gd name="connsiteX7" fmla="*/ 0 w 2031999"/>
              <a:gd name="connsiteY7" fmla="*/ 0 h 160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1999" h="1600549">
                <a:moveTo>
                  <a:pt x="0" y="0"/>
                </a:moveTo>
                <a:lnTo>
                  <a:pt x="1117599" y="0"/>
                </a:lnTo>
                <a:cubicBezTo>
                  <a:pt x="1622608" y="0"/>
                  <a:pt x="2031999" y="409391"/>
                  <a:pt x="2031999" y="914400"/>
                </a:cubicBezTo>
                <a:cubicBezTo>
                  <a:pt x="2031999" y="1166905"/>
                  <a:pt x="1929651" y="1395505"/>
                  <a:pt x="1764177" y="1560978"/>
                </a:cubicBezTo>
                <a:lnTo>
                  <a:pt x="1716217" y="1600549"/>
                </a:lnTo>
                <a:lnTo>
                  <a:pt x="1693244" y="1592539"/>
                </a:lnTo>
                <a:cubicBezTo>
                  <a:pt x="1019197" y="1320937"/>
                  <a:pt x="462451" y="836864"/>
                  <a:pt x="115519" y="2284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7DD7730-2D4A-477A-9E3A-F35AB0323861}"/>
              </a:ext>
            </a:extLst>
          </p:cNvPr>
          <p:cNvSpPr/>
          <p:nvPr/>
        </p:nvSpPr>
        <p:spPr>
          <a:xfrm>
            <a:off x="10058400" y="6396038"/>
            <a:ext cx="2022366" cy="1587158"/>
          </a:xfrm>
          <a:custGeom>
            <a:avLst/>
            <a:gdLst>
              <a:gd name="connsiteX0" fmla="*/ 914400 w 2022366"/>
              <a:gd name="connsiteY0" fmla="*/ 0 h 1587158"/>
              <a:gd name="connsiteX1" fmla="*/ 2022366 w 2022366"/>
              <a:gd name="connsiteY1" fmla="*/ 0 h 1587158"/>
              <a:gd name="connsiteX2" fmla="*/ 1916480 w 2022366"/>
              <a:gd name="connsiteY2" fmla="*/ 209400 h 1587158"/>
              <a:gd name="connsiteX3" fmla="*/ 338755 w 2022366"/>
              <a:gd name="connsiteY3" fmla="*/ 1573488 h 1587158"/>
              <a:gd name="connsiteX4" fmla="*/ 299552 w 2022366"/>
              <a:gd name="connsiteY4" fmla="*/ 1587158 h 1587158"/>
              <a:gd name="connsiteX5" fmla="*/ 267822 w 2022366"/>
              <a:gd name="connsiteY5" fmla="*/ 1560978 h 1587158"/>
              <a:gd name="connsiteX6" fmla="*/ 0 w 2022366"/>
              <a:gd name="connsiteY6" fmla="*/ 914400 h 1587158"/>
              <a:gd name="connsiteX7" fmla="*/ 914400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914400" y="0"/>
                </a:moveTo>
                <a:lnTo>
                  <a:pt x="2022366" y="0"/>
                </a:lnTo>
                <a:lnTo>
                  <a:pt x="1916480" y="209400"/>
                </a:lnTo>
                <a:cubicBezTo>
                  <a:pt x="1569547" y="817813"/>
                  <a:pt x="1012802" y="1301886"/>
                  <a:pt x="338755" y="1573488"/>
                </a:cubicBezTo>
                <a:lnTo>
                  <a:pt x="299552" y="1587158"/>
                </a:lnTo>
                <a:lnTo>
                  <a:pt x="267822" y="1560978"/>
                </a:lnTo>
                <a:cubicBezTo>
                  <a:pt x="102348" y="1395505"/>
                  <a:pt x="0" y="1166905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1E757B-D82A-41BF-8D9F-EF672DAE33EA}"/>
              </a:ext>
            </a:extLst>
          </p:cNvPr>
          <p:cNvSpPr/>
          <p:nvPr/>
        </p:nvSpPr>
        <p:spPr>
          <a:xfrm>
            <a:off x="10357952" y="2062162"/>
            <a:ext cx="5491648" cy="1828800"/>
          </a:xfrm>
          <a:custGeom>
            <a:avLst/>
            <a:gdLst>
              <a:gd name="connsiteX0" fmla="*/ 614848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1722814 w 5491648"/>
              <a:gd name="connsiteY4" fmla="*/ 1828800 h 1828800"/>
              <a:gd name="connsiteX5" fmla="*/ 1616928 w 5491648"/>
              <a:gd name="connsiteY5" fmla="*/ 1619400 h 1828800"/>
              <a:gd name="connsiteX6" fmla="*/ 39203 w 5491648"/>
              <a:gd name="connsiteY6" fmla="*/ 255312 h 1828800"/>
              <a:gd name="connsiteX7" fmla="*/ 0 w 5491648"/>
              <a:gd name="connsiteY7" fmla="*/ 241642 h 1828800"/>
              <a:gd name="connsiteX8" fmla="*/ 103598 w 5491648"/>
              <a:gd name="connsiteY8" fmla="*/ 156165 h 1828800"/>
              <a:gd name="connsiteX9" fmla="*/ 614848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614848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1722814" y="1828800"/>
                </a:lnTo>
                <a:lnTo>
                  <a:pt x="1616928" y="1619400"/>
                </a:lnTo>
                <a:cubicBezTo>
                  <a:pt x="1269995" y="1010987"/>
                  <a:pt x="713250" y="526914"/>
                  <a:pt x="39203" y="255312"/>
                </a:cubicBezTo>
                <a:lnTo>
                  <a:pt x="0" y="241642"/>
                </a:lnTo>
                <a:lnTo>
                  <a:pt x="103598" y="156165"/>
                </a:lnTo>
                <a:cubicBezTo>
                  <a:pt x="249538" y="57570"/>
                  <a:pt x="425470" y="0"/>
                  <a:pt x="61484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1095C45-0DB8-417B-B8E2-0E058B276F48}"/>
              </a:ext>
            </a:extLst>
          </p:cNvPr>
          <p:cNvSpPr/>
          <p:nvPr/>
        </p:nvSpPr>
        <p:spPr>
          <a:xfrm>
            <a:off x="2438401" y="2076450"/>
            <a:ext cx="5479475" cy="1828800"/>
          </a:xfrm>
          <a:custGeom>
            <a:avLst/>
            <a:gdLst>
              <a:gd name="connsiteX0" fmla="*/ 914400 w 5479475"/>
              <a:gd name="connsiteY0" fmla="*/ 0 h 1828800"/>
              <a:gd name="connsiteX1" fmla="*/ 4876800 w 5479475"/>
              <a:gd name="connsiteY1" fmla="*/ 0 h 1828800"/>
              <a:gd name="connsiteX2" fmla="*/ 5388050 w 5479475"/>
              <a:gd name="connsiteY2" fmla="*/ 156165 h 1828800"/>
              <a:gd name="connsiteX3" fmla="*/ 5479475 w 5479475"/>
              <a:gd name="connsiteY3" fmla="*/ 231599 h 1828800"/>
              <a:gd name="connsiteX4" fmla="*/ 5452445 w 5479475"/>
              <a:gd name="connsiteY4" fmla="*/ 241024 h 1828800"/>
              <a:gd name="connsiteX5" fmla="*/ 3874720 w 5479475"/>
              <a:gd name="connsiteY5" fmla="*/ 1605112 h 1828800"/>
              <a:gd name="connsiteX6" fmla="*/ 3761609 w 5479475"/>
              <a:gd name="connsiteY6" fmla="*/ 1828800 h 1828800"/>
              <a:gd name="connsiteX7" fmla="*/ 914400 w 5479475"/>
              <a:gd name="connsiteY7" fmla="*/ 1828800 h 1828800"/>
              <a:gd name="connsiteX8" fmla="*/ 0 w 5479475"/>
              <a:gd name="connsiteY8" fmla="*/ 914400 h 1828800"/>
              <a:gd name="connsiteX9" fmla="*/ 914400 w 5479475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9475" h="1828800">
                <a:moveTo>
                  <a:pt x="914400" y="0"/>
                </a:moveTo>
                <a:lnTo>
                  <a:pt x="4876800" y="0"/>
                </a:lnTo>
                <a:cubicBezTo>
                  <a:pt x="5066178" y="0"/>
                  <a:pt x="5242110" y="57570"/>
                  <a:pt x="5388050" y="156165"/>
                </a:cubicBezTo>
                <a:lnTo>
                  <a:pt x="5479475" y="231599"/>
                </a:lnTo>
                <a:lnTo>
                  <a:pt x="5452445" y="241024"/>
                </a:lnTo>
                <a:cubicBezTo>
                  <a:pt x="4778398" y="512626"/>
                  <a:pt x="4221652" y="996699"/>
                  <a:pt x="3874720" y="1605112"/>
                </a:cubicBezTo>
                <a:lnTo>
                  <a:pt x="3761609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A5B725D-2316-4B0C-B23D-7E53C1E279DE}"/>
              </a:ext>
            </a:extLst>
          </p:cNvPr>
          <p:cNvSpPr/>
          <p:nvPr/>
        </p:nvSpPr>
        <p:spPr>
          <a:xfrm>
            <a:off x="1447800" y="4229100"/>
            <a:ext cx="4622394" cy="1828800"/>
          </a:xfrm>
          <a:custGeom>
            <a:avLst/>
            <a:gdLst>
              <a:gd name="connsiteX0" fmla="*/ 914400 w 4622394"/>
              <a:gd name="connsiteY0" fmla="*/ 0 h 1828800"/>
              <a:gd name="connsiteX1" fmla="*/ 4622394 w 4622394"/>
              <a:gd name="connsiteY1" fmla="*/ 0 h 1828800"/>
              <a:gd name="connsiteX2" fmla="*/ 4621490 w 4622394"/>
              <a:gd name="connsiteY2" fmla="*/ 2353 h 1828800"/>
              <a:gd name="connsiteX3" fmla="*/ 4476750 w 4622394"/>
              <a:gd name="connsiteY3" fmla="*/ 914400 h 1828800"/>
              <a:gd name="connsiteX4" fmla="*/ 4621490 w 4622394"/>
              <a:gd name="connsiteY4" fmla="*/ 1826447 h 1828800"/>
              <a:gd name="connsiteX5" fmla="*/ 4622394 w 4622394"/>
              <a:gd name="connsiteY5" fmla="*/ 1828800 h 1828800"/>
              <a:gd name="connsiteX6" fmla="*/ 914400 w 4622394"/>
              <a:gd name="connsiteY6" fmla="*/ 1828800 h 1828800"/>
              <a:gd name="connsiteX7" fmla="*/ 0 w 4622394"/>
              <a:gd name="connsiteY7" fmla="*/ 914400 h 1828800"/>
              <a:gd name="connsiteX8" fmla="*/ 91440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914400" y="0"/>
                </a:moveTo>
                <a:lnTo>
                  <a:pt x="4622394" y="0"/>
                </a:lnTo>
                <a:lnTo>
                  <a:pt x="4621490" y="2353"/>
                </a:lnTo>
                <a:cubicBezTo>
                  <a:pt x="4527424" y="290468"/>
                  <a:pt x="4476750" y="596796"/>
                  <a:pt x="4476750" y="914400"/>
                </a:cubicBezTo>
                <a:cubicBezTo>
                  <a:pt x="4476750" y="1232003"/>
                  <a:pt x="4527424" y="1538331"/>
                  <a:pt x="4621490" y="1826447"/>
                </a:cubicBezTo>
                <a:lnTo>
                  <a:pt x="4622394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01617E4-E59C-4DEB-ABE6-5A489FD01DBB}"/>
              </a:ext>
            </a:extLst>
          </p:cNvPr>
          <p:cNvSpPr/>
          <p:nvPr/>
        </p:nvSpPr>
        <p:spPr>
          <a:xfrm>
            <a:off x="12217806" y="4229100"/>
            <a:ext cx="4622394" cy="1828800"/>
          </a:xfrm>
          <a:custGeom>
            <a:avLst/>
            <a:gdLst>
              <a:gd name="connsiteX0" fmla="*/ 0 w 4622394"/>
              <a:gd name="connsiteY0" fmla="*/ 0 h 1828800"/>
              <a:gd name="connsiteX1" fmla="*/ 3707994 w 4622394"/>
              <a:gd name="connsiteY1" fmla="*/ 0 h 1828800"/>
              <a:gd name="connsiteX2" fmla="*/ 4622394 w 4622394"/>
              <a:gd name="connsiteY2" fmla="*/ 914400 h 1828800"/>
              <a:gd name="connsiteX3" fmla="*/ 3707994 w 4622394"/>
              <a:gd name="connsiteY3" fmla="*/ 1828800 h 1828800"/>
              <a:gd name="connsiteX4" fmla="*/ 0 w 4622394"/>
              <a:gd name="connsiteY4" fmla="*/ 1828800 h 1828800"/>
              <a:gd name="connsiteX5" fmla="*/ 904 w 4622394"/>
              <a:gd name="connsiteY5" fmla="*/ 1826447 h 1828800"/>
              <a:gd name="connsiteX6" fmla="*/ 145644 w 4622394"/>
              <a:gd name="connsiteY6" fmla="*/ 914400 h 1828800"/>
              <a:gd name="connsiteX7" fmla="*/ 904 w 4622394"/>
              <a:gd name="connsiteY7" fmla="*/ 2353 h 1828800"/>
              <a:gd name="connsiteX8" fmla="*/ 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0" y="0"/>
                </a:moveTo>
                <a:lnTo>
                  <a:pt x="3707994" y="0"/>
                </a:lnTo>
                <a:cubicBezTo>
                  <a:pt x="4213003" y="0"/>
                  <a:pt x="4622394" y="409391"/>
                  <a:pt x="4622394" y="914400"/>
                </a:cubicBezTo>
                <a:cubicBezTo>
                  <a:pt x="4622394" y="1419409"/>
                  <a:pt x="4213003" y="1828800"/>
                  <a:pt x="3707994" y="1828800"/>
                </a:cubicBezTo>
                <a:lnTo>
                  <a:pt x="0" y="1828800"/>
                </a:lnTo>
                <a:lnTo>
                  <a:pt x="904" y="1826447"/>
                </a:lnTo>
                <a:cubicBezTo>
                  <a:pt x="94970" y="1538331"/>
                  <a:pt x="145644" y="1232003"/>
                  <a:pt x="145644" y="914400"/>
                </a:cubicBezTo>
                <a:cubicBezTo>
                  <a:pt x="145644" y="596796"/>
                  <a:pt x="94970" y="290468"/>
                  <a:pt x="904" y="235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FEFAEC9-B121-42A1-AE26-27B3680D35FF}"/>
              </a:ext>
            </a:extLst>
          </p:cNvPr>
          <p:cNvSpPr/>
          <p:nvPr/>
        </p:nvSpPr>
        <p:spPr>
          <a:xfrm>
            <a:off x="2438400" y="6376987"/>
            <a:ext cx="5475418" cy="1828800"/>
          </a:xfrm>
          <a:custGeom>
            <a:avLst/>
            <a:gdLst>
              <a:gd name="connsiteX0" fmla="*/ 914400 w 5475418"/>
              <a:gd name="connsiteY0" fmla="*/ 0 h 1828800"/>
              <a:gd name="connsiteX1" fmla="*/ 3759201 w 5475418"/>
              <a:gd name="connsiteY1" fmla="*/ 0 h 1828800"/>
              <a:gd name="connsiteX2" fmla="*/ 3874720 w 5475418"/>
              <a:gd name="connsiteY2" fmla="*/ 228451 h 1828800"/>
              <a:gd name="connsiteX3" fmla="*/ 5452445 w 5475418"/>
              <a:gd name="connsiteY3" fmla="*/ 1592539 h 1828800"/>
              <a:gd name="connsiteX4" fmla="*/ 5475418 w 5475418"/>
              <a:gd name="connsiteY4" fmla="*/ 1600549 h 1828800"/>
              <a:gd name="connsiteX5" fmla="*/ 5388050 w 5475418"/>
              <a:gd name="connsiteY5" fmla="*/ 1672635 h 1828800"/>
              <a:gd name="connsiteX6" fmla="*/ 4876800 w 5475418"/>
              <a:gd name="connsiteY6" fmla="*/ 1828800 h 1828800"/>
              <a:gd name="connsiteX7" fmla="*/ 914400 w 5475418"/>
              <a:gd name="connsiteY7" fmla="*/ 1828800 h 1828800"/>
              <a:gd name="connsiteX8" fmla="*/ 0 w 5475418"/>
              <a:gd name="connsiteY8" fmla="*/ 914400 h 1828800"/>
              <a:gd name="connsiteX9" fmla="*/ 914400 w 547541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5418" h="1828800">
                <a:moveTo>
                  <a:pt x="914400" y="0"/>
                </a:moveTo>
                <a:lnTo>
                  <a:pt x="3759201" y="0"/>
                </a:lnTo>
                <a:lnTo>
                  <a:pt x="3874720" y="228451"/>
                </a:lnTo>
                <a:cubicBezTo>
                  <a:pt x="4221652" y="836864"/>
                  <a:pt x="4778398" y="1320937"/>
                  <a:pt x="5452445" y="1592539"/>
                </a:cubicBezTo>
                <a:lnTo>
                  <a:pt x="5475418" y="1600549"/>
                </a:lnTo>
                <a:lnTo>
                  <a:pt x="5388050" y="1672635"/>
                </a:lnTo>
                <a:cubicBezTo>
                  <a:pt x="5242110" y="1771230"/>
                  <a:pt x="5066178" y="1828800"/>
                  <a:pt x="4876800" y="18288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6333052-64FD-4883-BAA7-393AEE4DC385}"/>
              </a:ext>
            </a:extLst>
          </p:cNvPr>
          <p:cNvSpPr/>
          <p:nvPr/>
        </p:nvSpPr>
        <p:spPr>
          <a:xfrm>
            <a:off x="10357952" y="6396038"/>
            <a:ext cx="5491648" cy="1828800"/>
          </a:xfrm>
          <a:custGeom>
            <a:avLst/>
            <a:gdLst>
              <a:gd name="connsiteX0" fmla="*/ 1722814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614848 w 5491648"/>
              <a:gd name="connsiteY4" fmla="*/ 1828800 h 1828800"/>
              <a:gd name="connsiteX5" fmla="*/ 103598 w 5491648"/>
              <a:gd name="connsiteY5" fmla="*/ 1672635 h 1828800"/>
              <a:gd name="connsiteX6" fmla="*/ 0 w 5491648"/>
              <a:gd name="connsiteY6" fmla="*/ 1587158 h 1828800"/>
              <a:gd name="connsiteX7" fmla="*/ 39203 w 5491648"/>
              <a:gd name="connsiteY7" fmla="*/ 1573488 h 1828800"/>
              <a:gd name="connsiteX8" fmla="*/ 1616928 w 5491648"/>
              <a:gd name="connsiteY8" fmla="*/ 209400 h 1828800"/>
              <a:gd name="connsiteX9" fmla="*/ 1722814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1722814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614848" y="1828800"/>
                </a:lnTo>
                <a:cubicBezTo>
                  <a:pt x="425470" y="1828800"/>
                  <a:pt x="249538" y="1771230"/>
                  <a:pt x="103598" y="1672635"/>
                </a:cubicBezTo>
                <a:lnTo>
                  <a:pt x="0" y="1587158"/>
                </a:lnTo>
                <a:lnTo>
                  <a:pt x="39203" y="1573488"/>
                </a:lnTo>
                <a:cubicBezTo>
                  <a:pt x="713250" y="1301886"/>
                  <a:pt x="1269995" y="817813"/>
                  <a:pt x="1616928" y="209400"/>
                </a:cubicBezTo>
                <a:lnTo>
                  <a:pt x="172281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70EC1CA-C5A0-422E-B90A-79F70E3D8952}"/>
              </a:ext>
            </a:extLst>
          </p:cNvPr>
          <p:cNvSpPr txBox="1"/>
          <p:nvPr/>
        </p:nvSpPr>
        <p:spPr>
          <a:xfrm>
            <a:off x="10543410" y="2543385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4ADC8E-A735-428B-9E0E-A22EC06A1D58}"/>
              </a:ext>
            </a:extLst>
          </p:cNvPr>
          <p:cNvSpPr txBox="1"/>
          <p:nvPr/>
        </p:nvSpPr>
        <p:spPr>
          <a:xfrm>
            <a:off x="11493906" y="4521489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B5BBAA7-6569-4CDA-90FD-153B3ADF8681}"/>
              </a:ext>
            </a:extLst>
          </p:cNvPr>
          <p:cNvSpPr txBox="1"/>
          <p:nvPr/>
        </p:nvSpPr>
        <p:spPr>
          <a:xfrm>
            <a:off x="10541003" y="6442023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716954-3BED-4DCE-B1EA-70210E5DA1B7}"/>
              </a:ext>
            </a:extLst>
          </p:cNvPr>
          <p:cNvSpPr txBox="1"/>
          <p:nvPr/>
        </p:nvSpPr>
        <p:spPr>
          <a:xfrm>
            <a:off x="7111741" y="6369368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685B90-1C14-4C35-BB2A-028443CF03FB}"/>
              </a:ext>
            </a:extLst>
          </p:cNvPr>
          <p:cNvSpPr txBox="1"/>
          <p:nvPr/>
        </p:nvSpPr>
        <p:spPr>
          <a:xfrm>
            <a:off x="6313546" y="4474340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40C78B2-44F0-4BEA-AF99-3A165D00DF71}"/>
              </a:ext>
            </a:extLst>
          </p:cNvPr>
          <p:cNvSpPr txBox="1"/>
          <p:nvPr/>
        </p:nvSpPr>
        <p:spPr>
          <a:xfrm>
            <a:off x="7284724" y="2436852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53A1054-1DCE-4B62-AE74-73BC345C4827}"/>
              </a:ext>
            </a:extLst>
          </p:cNvPr>
          <p:cNvSpPr txBox="1"/>
          <p:nvPr/>
        </p:nvSpPr>
        <p:spPr>
          <a:xfrm>
            <a:off x="12129367" y="2543385"/>
            <a:ext cx="255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Introduction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FD44F7D-19A8-4766-BC1A-3A272CFE344E}"/>
              </a:ext>
            </a:extLst>
          </p:cNvPr>
          <p:cNvSpPr txBox="1"/>
          <p:nvPr/>
        </p:nvSpPr>
        <p:spPr>
          <a:xfrm>
            <a:off x="13087350" y="4581435"/>
            <a:ext cx="2554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Matrices de migrations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5DDAFB-B013-4715-86DB-E4FE1B9910EA}"/>
              </a:ext>
            </a:extLst>
          </p:cNvPr>
          <p:cNvSpPr txBox="1"/>
          <p:nvPr/>
        </p:nvSpPr>
        <p:spPr>
          <a:xfrm>
            <a:off x="11696669" y="6710273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économétrique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EAF731-1684-4507-AA48-2D1477CCAA09}"/>
              </a:ext>
            </a:extLst>
          </p:cNvPr>
          <p:cNvSpPr txBox="1"/>
          <p:nvPr/>
        </p:nvSpPr>
        <p:spPr>
          <a:xfrm>
            <a:off x="3425698" y="6794806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alternatif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814902-063D-4B30-8502-8A21BBBD3C67}"/>
              </a:ext>
            </a:extLst>
          </p:cNvPr>
          <p:cNvSpPr txBox="1"/>
          <p:nvPr/>
        </p:nvSpPr>
        <p:spPr>
          <a:xfrm>
            <a:off x="2458552" y="4752321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Projections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E4426FB-DBC8-4F8D-A44C-82F415498F60}"/>
              </a:ext>
            </a:extLst>
          </p:cNvPr>
          <p:cNvSpPr txBox="1"/>
          <p:nvPr/>
        </p:nvSpPr>
        <p:spPr>
          <a:xfrm>
            <a:off x="3381233" y="2599654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Conclusion</a:t>
            </a:r>
          </a:p>
        </p:txBody>
      </p:sp>
      <p:pic>
        <p:nvPicPr>
          <p:cNvPr id="44" name="Graphique 43" descr="Tableau avec un remplissage uni">
            <a:extLst>
              <a:ext uri="{FF2B5EF4-FFF2-40B4-BE49-F238E27FC236}">
                <a16:creationId xmlns:a16="http://schemas.microsoft.com/office/drawing/2014/main" id="{6B2E50B2-683A-43CC-9218-02B173CCC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87543" y="5310859"/>
            <a:ext cx="637251" cy="637251"/>
          </a:xfrm>
          <a:prstGeom prst="rect">
            <a:avLst/>
          </a:prstGeom>
        </p:spPr>
      </p:pic>
      <p:pic>
        <p:nvPicPr>
          <p:cNvPr id="48" name="Graphique 47" descr="Graphique à barres avec tendance à la baisse avec un remplissage uni">
            <a:extLst>
              <a:ext uri="{FF2B5EF4-FFF2-40B4-BE49-F238E27FC236}">
                <a16:creationId xmlns:a16="http://schemas.microsoft.com/office/drawing/2014/main" id="{DA4ECDCE-6FC1-40E2-8D7E-7F583E3CB6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9593" y="5129720"/>
            <a:ext cx="646331" cy="646331"/>
          </a:xfrm>
          <a:prstGeom prst="rect">
            <a:avLst/>
          </a:prstGeom>
        </p:spPr>
      </p:pic>
      <p:pic>
        <p:nvPicPr>
          <p:cNvPr id="52" name="Graphique 51" descr="Livre fermé avec un remplissage uni">
            <a:extLst>
              <a:ext uri="{FF2B5EF4-FFF2-40B4-BE49-F238E27FC236}">
                <a16:creationId xmlns:a16="http://schemas.microsoft.com/office/drawing/2014/main" id="{B3972231-8082-465D-9554-E0A2A123B6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4113" y="3071994"/>
            <a:ext cx="646331" cy="646331"/>
          </a:xfrm>
          <a:prstGeom prst="rect">
            <a:avLst/>
          </a:prstGeom>
        </p:spPr>
      </p:pic>
      <p:pic>
        <p:nvPicPr>
          <p:cNvPr id="54" name="Graphique 53" descr="Création de récits avec un remplissage uni">
            <a:extLst>
              <a:ext uri="{FF2B5EF4-FFF2-40B4-BE49-F238E27FC236}">
                <a16:creationId xmlns:a16="http://schemas.microsoft.com/office/drawing/2014/main" id="{059E5272-1BBA-43F4-8DA4-879973B344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517" y="2922820"/>
            <a:ext cx="728561" cy="728561"/>
          </a:xfrm>
          <a:prstGeom prst="rect">
            <a:avLst/>
          </a:prstGeom>
        </p:spPr>
      </p:pic>
      <p:pic>
        <p:nvPicPr>
          <p:cNvPr id="56" name="Graphique 55" descr="Graphique linéaire avec un remplissage uni">
            <a:extLst>
              <a:ext uri="{FF2B5EF4-FFF2-40B4-BE49-F238E27FC236}">
                <a16:creationId xmlns:a16="http://schemas.microsoft.com/office/drawing/2014/main" id="{CC32E346-6BB1-4ED2-8526-007484A061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65231" y="7372296"/>
            <a:ext cx="684264" cy="684264"/>
          </a:xfrm>
          <a:prstGeom prst="rect">
            <a:avLst/>
          </a:prstGeom>
        </p:spPr>
      </p:pic>
      <p:pic>
        <p:nvPicPr>
          <p:cNvPr id="58" name="Graphique 57" descr="Graphique périodique avec un remplissage uni">
            <a:extLst>
              <a:ext uri="{FF2B5EF4-FFF2-40B4-BE49-F238E27FC236}">
                <a16:creationId xmlns:a16="http://schemas.microsoft.com/office/drawing/2014/main" id="{AB071839-47C6-425F-82EB-6F403466FF1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17457" y="7355053"/>
            <a:ext cx="718750" cy="71875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2DC7F71-184A-46DD-A38C-5EF7244B3949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Structure de la présentation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BC039F-EEBF-47C5-A71D-B47296C8DD71}"/>
              </a:ext>
            </a:extLst>
          </p:cNvPr>
          <p:cNvSpPr txBox="1"/>
          <p:nvPr/>
        </p:nvSpPr>
        <p:spPr>
          <a:xfrm>
            <a:off x="304800" y="723900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Eléments du plan </a:t>
            </a:r>
          </a:p>
        </p:txBody>
      </p:sp>
    </p:spTree>
    <p:extLst>
      <p:ext uri="{BB962C8B-B14F-4D97-AF65-F5344CB8AC3E}">
        <p14:creationId xmlns:p14="http://schemas.microsoft.com/office/powerpoint/2010/main" val="368659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3A45B6-FAA1-41EA-943E-E12E86A3768C}"/>
              </a:ext>
            </a:extLst>
          </p:cNvPr>
          <p:cNvSpPr/>
          <p:nvPr/>
        </p:nvSpPr>
        <p:spPr>
          <a:xfrm>
            <a:off x="9367713" y="3357843"/>
            <a:ext cx="8599441" cy="3585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91098-62AF-40D2-8F74-544445E14C32}"/>
              </a:ext>
            </a:extLst>
          </p:cNvPr>
          <p:cNvSpPr/>
          <p:nvPr/>
        </p:nvSpPr>
        <p:spPr>
          <a:xfrm>
            <a:off x="364539" y="1528153"/>
            <a:ext cx="8599441" cy="7311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0C7FA9-B1F7-4C96-9E4C-AD1417D3854B}"/>
              </a:ext>
            </a:extLst>
          </p:cNvPr>
          <p:cNvSpPr txBox="1"/>
          <p:nvPr/>
        </p:nvSpPr>
        <p:spPr>
          <a:xfrm>
            <a:off x="1727177" y="6536233"/>
            <a:ext cx="7159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</a:rPr>
              <a:t>Nouvelles normes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IFRS9</a:t>
            </a:r>
            <a:r>
              <a:rPr lang="fr-FR" sz="2400" dirty="0">
                <a:solidFill>
                  <a:schemeClr val="tx1"/>
                </a:solidFill>
              </a:rPr>
              <a:t> : volatilité des profits et des pertes, risque de modèle, prévisions macroéconomiques, conformité aux normes comptables.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AFF9D1-7260-48E4-BDA2-3A60392144FE}"/>
              </a:ext>
            </a:extLst>
          </p:cNvPr>
          <p:cNvSpPr txBox="1"/>
          <p:nvPr/>
        </p:nvSpPr>
        <p:spPr>
          <a:xfrm>
            <a:off x="304800" y="1698959"/>
            <a:ext cx="1584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 </a:t>
            </a:r>
            <a:r>
              <a:rPr lang="fr-FR" sz="96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5E1D32-1568-4FB2-AAD7-78A1367404C8}"/>
              </a:ext>
            </a:extLst>
          </p:cNvPr>
          <p:cNvSpPr txBox="1"/>
          <p:nvPr/>
        </p:nvSpPr>
        <p:spPr>
          <a:xfrm>
            <a:off x="304800" y="3127276"/>
            <a:ext cx="1584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 </a:t>
            </a:r>
            <a:r>
              <a:rPr lang="fr-FR" sz="96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0692134-0B35-4482-B13D-868D9AD2E04F}"/>
              </a:ext>
            </a:extLst>
          </p:cNvPr>
          <p:cNvSpPr txBox="1"/>
          <p:nvPr/>
        </p:nvSpPr>
        <p:spPr>
          <a:xfrm>
            <a:off x="335830" y="4639444"/>
            <a:ext cx="1584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 </a:t>
            </a:r>
            <a:r>
              <a:rPr lang="fr-FR" sz="96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7274AF-2815-49DB-A64E-64895D583C63}"/>
              </a:ext>
            </a:extLst>
          </p:cNvPr>
          <p:cNvSpPr txBox="1"/>
          <p:nvPr/>
        </p:nvSpPr>
        <p:spPr>
          <a:xfrm>
            <a:off x="278415" y="6398775"/>
            <a:ext cx="1584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 </a:t>
            </a:r>
            <a:r>
              <a:rPr lang="fr-FR" sz="9600" dirty="0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060860-68A5-442F-B8D8-2A1F4009987E}"/>
              </a:ext>
            </a:extLst>
          </p:cNvPr>
          <p:cNvSpPr txBox="1"/>
          <p:nvPr/>
        </p:nvSpPr>
        <p:spPr>
          <a:xfrm>
            <a:off x="1731141" y="4855468"/>
            <a:ext cx="604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Comme tout modèle prédictif notre modèle présente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des limites </a:t>
            </a:r>
            <a:r>
              <a:rPr lang="fr-FR" sz="2400" dirty="0"/>
              <a:t>sur les anticipations des pertes.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9910614-A69B-43E6-8BEF-F94C46CAA28C}"/>
              </a:ext>
            </a:extLst>
          </p:cNvPr>
          <p:cNvSpPr txBox="1"/>
          <p:nvPr/>
        </p:nvSpPr>
        <p:spPr>
          <a:xfrm>
            <a:off x="10656168" y="3847356"/>
            <a:ext cx="70567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</a:rPr>
              <a:t>Nécessité d'avoir des scénarios macroéconomiques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crédibles</a:t>
            </a:r>
            <a:r>
              <a:rPr lang="fr-FR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F1025B-F206-481B-B38D-95BAD9460576}"/>
              </a:ext>
            </a:extLst>
          </p:cNvPr>
          <p:cNvSpPr txBox="1"/>
          <p:nvPr/>
        </p:nvSpPr>
        <p:spPr>
          <a:xfrm>
            <a:off x="10627005" y="5343784"/>
            <a:ext cx="70567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</a:rPr>
              <a:t>Cycles économiques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difficiles à prévoir </a:t>
            </a:r>
            <a:r>
              <a:rPr lang="fr-FR" sz="24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sz="2400" dirty="0">
                <a:solidFill>
                  <a:schemeClr val="tx1"/>
                </a:solidFill>
              </a:rPr>
              <a:t> nécessité d'un </a:t>
            </a:r>
            <a:r>
              <a:rPr lang="fr-FR" sz="2400" dirty="0" err="1">
                <a:solidFill>
                  <a:schemeClr val="tx1"/>
                </a:solidFill>
              </a:rPr>
              <a:t>backtesting</a:t>
            </a:r>
            <a:r>
              <a:rPr lang="fr-FR" sz="2400" dirty="0">
                <a:solidFill>
                  <a:schemeClr val="tx1"/>
                </a:solidFill>
              </a:rPr>
              <a:t> régulier en vue d'un provisionnement juste et robuste.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14542D8-2693-4419-99C4-9A10F11271FD}"/>
              </a:ext>
            </a:extLst>
          </p:cNvPr>
          <p:cNvSpPr txBox="1"/>
          <p:nvPr/>
        </p:nvSpPr>
        <p:spPr>
          <a:xfrm>
            <a:off x="1727176" y="2189907"/>
            <a:ext cx="657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</a:rPr>
              <a:t>Un modèle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simple</a:t>
            </a:r>
            <a:r>
              <a:rPr lang="fr-FR" sz="2400" dirty="0">
                <a:solidFill>
                  <a:schemeClr val="tx1"/>
                </a:solidFill>
              </a:rPr>
              <a:t> et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interprétable</a:t>
            </a:r>
            <a:r>
              <a:rPr lang="fr-FR" sz="2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91A57B2-D6C1-4F74-B4E4-AB101AF0CE47}"/>
              </a:ext>
            </a:extLst>
          </p:cNvPr>
          <p:cNvSpPr txBox="1"/>
          <p:nvPr/>
        </p:nvSpPr>
        <p:spPr>
          <a:xfrm>
            <a:off x="9134223" y="3499159"/>
            <a:ext cx="1584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 </a:t>
            </a:r>
            <a:r>
              <a:rPr lang="fr-FR" sz="9600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7BE0858-73C8-4404-B2E7-C35B64266AD2}"/>
              </a:ext>
            </a:extLst>
          </p:cNvPr>
          <p:cNvSpPr txBox="1"/>
          <p:nvPr/>
        </p:nvSpPr>
        <p:spPr>
          <a:xfrm>
            <a:off x="1698013" y="3343300"/>
            <a:ext cx="6571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</a:rPr>
              <a:t>Un modèle un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pouvoir explicatif élevé</a:t>
            </a:r>
            <a:r>
              <a:rPr lang="fr-FR" sz="2400" dirty="0">
                <a:solidFill>
                  <a:schemeClr val="tx1"/>
                </a:solidFill>
              </a:rPr>
              <a:t>, permettant de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minimiser</a:t>
            </a:r>
            <a:r>
              <a:rPr lang="fr-FR" sz="2400" dirty="0">
                <a:solidFill>
                  <a:schemeClr val="tx1"/>
                </a:solidFill>
              </a:rPr>
              <a:t> les provisions de la banque par rapport aux provisions du modèle standard.</a:t>
            </a:r>
            <a:endParaRPr lang="fr-FR" sz="2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CF75E0D-CFCA-456F-AC1B-255CAB4D7159}"/>
              </a:ext>
            </a:extLst>
          </p:cNvPr>
          <p:cNvSpPr txBox="1"/>
          <p:nvPr/>
        </p:nvSpPr>
        <p:spPr>
          <a:xfrm>
            <a:off x="9197470" y="5068819"/>
            <a:ext cx="1584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 </a:t>
            </a:r>
            <a:r>
              <a:rPr lang="fr-FR" sz="9600" dirty="0">
                <a:solidFill>
                  <a:srgbClr val="00B0F0"/>
                </a:solidFill>
              </a:rPr>
              <a:t>6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57981C9-2ECC-4C70-8C7C-4E28DD68E6AB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59344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Espace réservé du contenu 15" descr="Une image contenant ciel, extérieur, cité, manège&#10;&#10;Description générée automatiquement">
            <a:extLst>
              <a:ext uri="{FF2B5EF4-FFF2-40B4-BE49-F238E27FC236}">
                <a16:creationId xmlns:a16="http://schemas.microsoft.com/office/drawing/2014/main" id="{CF933FCF-E67B-4573-86C6-35738811E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5" y="0"/>
            <a:ext cx="13826441" cy="10369831"/>
          </a:xfrm>
          <a:prstGeom prst="flowChartInputOutput">
            <a:avLst/>
          </a:prstGeom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348F8517-96EC-49B8-99D5-E51C36679F09}"/>
              </a:ext>
            </a:extLst>
          </p:cNvPr>
          <p:cNvSpPr/>
          <p:nvPr/>
        </p:nvSpPr>
        <p:spPr>
          <a:xfrm>
            <a:off x="10058400" y="2303804"/>
            <a:ext cx="2022366" cy="1587158"/>
          </a:xfrm>
          <a:custGeom>
            <a:avLst/>
            <a:gdLst>
              <a:gd name="connsiteX0" fmla="*/ 299552 w 2022366"/>
              <a:gd name="connsiteY0" fmla="*/ 0 h 1587158"/>
              <a:gd name="connsiteX1" fmla="*/ 338755 w 2022366"/>
              <a:gd name="connsiteY1" fmla="*/ 13670 h 1587158"/>
              <a:gd name="connsiteX2" fmla="*/ 1916480 w 2022366"/>
              <a:gd name="connsiteY2" fmla="*/ 1377758 h 1587158"/>
              <a:gd name="connsiteX3" fmla="*/ 2022366 w 2022366"/>
              <a:gd name="connsiteY3" fmla="*/ 1587158 h 1587158"/>
              <a:gd name="connsiteX4" fmla="*/ 914400 w 2022366"/>
              <a:gd name="connsiteY4" fmla="*/ 1587158 h 1587158"/>
              <a:gd name="connsiteX5" fmla="*/ 0 w 2022366"/>
              <a:gd name="connsiteY5" fmla="*/ 672758 h 1587158"/>
              <a:gd name="connsiteX6" fmla="*/ 267822 w 2022366"/>
              <a:gd name="connsiteY6" fmla="*/ 26180 h 1587158"/>
              <a:gd name="connsiteX7" fmla="*/ 299552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299552" y="0"/>
                </a:moveTo>
                <a:lnTo>
                  <a:pt x="338755" y="13670"/>
                </a:lnTo>
                <a:cubicBezTo>
                  <a:pt x="1012802" y="285272"/>
                  <a:pt x="1569547" y="769345"/>
                  <a:pt x="1916480" y="1377758"/>
                </a:cubicBezTo>
                <a:lnTo>
                  <a:pt x="2022366" y="1587158"/>
                </a:lnTo>
                <a:lnTo>
                  <a:pt x="914400" y="1587158"/>
                </a:lnTo>
                <a:cubicBezTo>
                  <a:pt x="409391" y="1587158"/>
                  <a:pt x="0" y="1177767"/>
                  <a:pt x="0" y="672758"/>
                </a:cubicBezTo>
                <a:cubicBezTo>
                  <a:pt x="0" y="420253"/>
                  <a:pt x="102348" y="191653"/>
                  <a:pt x="267822" y="26180"/>
                </a:cubicBezTo>
                <a:lnTo>
                  <a:pt x="29955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456F178-5C42-4DB0-9DBE-9F35D5CA4F82}"/>
              </a:ext>
            </a:extLst>
          </p:cNvPr>
          <p:cNvSpPr/>
          <p:nvPr/>
        </p:nvSpPr>
        <p:spPr>
          <a:xfrm>
            <a:off x="6200010" y="2308050"/>
            <a:ext cx="2029591" cy="1597201"/>
          </a:xfrm>
          <a:custGeom>
            <a:avLst/>
            <a:gdLst>
              <a:gd name="connsiteX0" fmla="*/ 1717866 w 2029591"/>
              <a:gd name="connsiteY0" fmla="*/ 0 h 1597201"/>
              <a:gd name="connsiteX1" fmla="*/ 1761769 w 2029591"/>
              <a:gd name="connsiteY1" fmla="*/ 36223 h 1597201"/>
              <a:gd name="connsiteX2" fmla="*/ 2029591 w 2029591"/>
              <a:gd name="connsiteY2" fmla="*/ 682801 h 1597201"/>
              <a:gd name="connsiteX3" fmla="*/ 1115191 w 2029591"/>
              <a:gd name="connsiteY3" fmla="*/ 1597201 h 1597201"/>
              <a:gd name="connsiteX4" fmla="*/ 0 w 2029591"/>
              <a:gd name="connsiteY4" fmla="*/ 1597201 h 1597201"/>
              <a:gd name="connsiteX5" fmla="*/ 113111 w 2029591"/>
              <a:gd name="connsiteY5" fmla="*/ 1373513 h 1597201"/>
              <a:gd name="connsiteX6" fmla="*/ 1690836 w 2029591"/>
              <a:gd name="connsiteY6" fmla="*/ 9425 h 1597201"/>
              <a:gd name="connsiteX7" fmla="*/ 1717866 w 2029591"/>
              <a:gd name="connsiteY7" fmla="*/ 0 h 159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9591" h="1597201">
                <a:moveTo>
                  <a:pt x="1717866" y="0"/>
                </a:moveTo>
                <a:lnTo>
                  <a:pt x="1761769" y="36223"/>
                </a:lnTo>
                <a:cubicBezTo>
                  <a:pt x="1927243" y="201696"/>
                  <a:pt x="2029591" y="430296"/>
                  <a:pt x="2029591" y="682801"/>
                </a:cubicBezTo>
                <a:cubicBezTo>
                  <a:pt x="2029591" y="1187810"/>
                  <a:pt x="1620200" y="1597201"/>
                  <a:pt x="1115191" y="1597201"/>
                </a:cubicBezTo>
                <a:lnTo>
                  <a:pt x="0" y="1597201"/>
                </a:lnTo>
                <a:lnTo>
                  <a:pt x="113111" y="1373513"/>
                </a:lnTo>
                <a:cubicBezTo>
                  <a:pt x="460043" y="765100"/>
                  <a:pt x="1016789" y="281027"/>
                  <a:pt x="1690836" y="9425"/>
                </a:cubicBezTo>
                <a:lnTo>
                  <a:pt x="171786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6217E3B-1267-4F76-B99F-F876EFB410FB}"/>
              </a:ext>
            </a:extLst>
          </p:cNvPr>
          <p:cNvSpPr/>
          <p:nvPr/>
        </p:nvSpPr>
        <p:spPr>
          <a:xfrm>
            <a:off x="5924550" y="4229100"/>
            <a:ext cx="1314450" cy="1828800"/>
          </a:xfrm>
          <a:custGeom>
            <a:avLst/>
            <a:gdLst>
              <a:gd name="connsiteX0" fmla="*/ 145644 w 1314450"/>
              <a:gd name="connsiteY0" fmla="*/ 0 h 1828800"/>
              <a:gd name="connsiteX1" fmla="*/ 400050 w 1314450"/>
              <a:gd name="connsiteY1" fmla="*/ 0 h 1828800"/>
              <a:gd name="connsiteX2" fmla="*/ 1314450 w 1314450"/>
              <a:gd name="connsiteY2" fmla="*/ 914400 h 1828800"/>
              <a:gd name="connsiteX3" fmla="*/ 400050 w 1314450"/>
              <a:gd name="connsiteY3" fmla="*/ 1828800 h 1828800"/>
              <a:gd name="connsiteX4" fmla="*/ 145644 w 1314450"/>
              <a:gd name="connsiteY4" fmla="*/ 1828800 h 1828800"/>
              <a:gd name="connsiteX5" fmla="*/ 144740 w 1314450"/>
              <a:gd name="connsiteY5" fmla="*/ 1826447 h 1828800"/>
              <a:gd name="connsiteX6" fmla="*/ 0 w 1314450"/>
              <a:gd name="connsiteY6" fmla="*/ 914400 h 1828800"/>
              <a:gd name="connsiteX7" fmla="*/ 144740 w 1314450"/>
              <a:gd name="connsiteY7" fmla="*/ 2353 h 1828800"/>
              <a:gd name="connsiteX8" fmla="*/ 145644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145644" y="0"/>
                </a:moveTo>
                <a:lnTo>
                  <a:pt x="400050" y="0"/>
                </a:lnTo>
                <a:cubicBezTo>
                  <a:pt x="905059" y="0"/>
                  <a:pt x="1314450" y="409391"/>
                  <a:pt x="1314450" y="914400"/>
                </a:cubicBezTo>
                <a:cubicBezTo>
                  <a:pt x="1314450" y="1419409"/>
                  <a:pt x="905059" y="1828800"/>
                  <a:pt x="400050" y="1828800"/>
                </a:cubicBezTo>
                <a:lnTo>
                  <a:pt x="145644" y="1828800"/>
                </a:lnTo>
                <a:lnTo>
                  <a:pt x="144740" y="1826447"/>
                </a:lnTo>
                <a:cubicBezTo>
                  <a:pt x="50674" y="1538331"/>
                  <a:pt x="0" y="1232003"/>
                  <a:pt x="0" y="914400"/>
                </a:cubicBezTo>
                <a:cubicBezTo>
                  <a:pt x="0" y="596796"/>
                  <a:pt x="50674" y="290468"/>
                  <a:pt x="144740" y="2353"/>
                </a:cubicBezTo>
                <a:lnTo>
                  <a:pt x="1456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58059C9-A050-416B-8CAD-4D31321628A3}"/>
              </a:ext>
            </a:extLst>
          </p:cNvPr>
          <p:cNvSpPr/>
          <p:nvPr/>
        </p:nvSpPr>
        <p:spPr>
          <a:xfrm>
            <a:off x="11049000" y="4229100"/>
            <a:ext cx="1314450" cy="1828800"/>
          </a:xfrm>
          <a:custGeom>
            <a:avLst/>
            <a:gdLst>
              <a:gd name="connsiteX0" fmla="*/ 914400 w 1314450"/>
              <a:gd name="connsiteY0" fmla="*/ 0 h 1828800"/>
              <a:gd name="connsiteX1" fmla="*/ 1168806 w 1314450"/>
              <a:gd name="connsiteY1" fmla="*/ 0 h 1828800"/>
              <a:gd name="connsiteX2" fmla="*/ 1169710 w 1314450"/>
              <a:gd name="connsiteY2" fmla="*/ 2353 h 1828800"/>
              <a:gd name="connsiteX3" fmla="*/ 1314450 w 1314450"/>
              <a:gd name="connsiteY3" fmla="*/ 914400 h 1828800"/>
              <a:gd name="connsiteX4" fmla="*/ 1169710 w 1314450"/>
              <a:gd name="connsiteY4" fmla="*/ 1826447 h 1828800"/>
              <a:gd name="connsiteX5" fmla="*/ 1168806 w 1314450"/>
              <a:gd name="connsiteY5" fmla="*/ 1828800 h 1828800"/>
              <a:gd name="connsiteX6" fmla="*/ 914400 w 1314450"/>
              <a:gd name="connsiteY6" fmla="*/ 1828800 h 1828800"/>
              <a:gd name="connsiteX7" fmla="*/ 0 w 1314450"/>
              <a:gd name="connsiteY7" fmla="*/ 914400 h 1828800"/>
              <a:gd name="connsiteX8" fmla="*/ 914400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914400" y="0"/>
                </a:moveTo>
                <a:lnTo>
                  <a:pt x="1168806" y="0"/>
                </a:lnTo>
                <a:lnTo>
                  <a:pt x="1169710" y="2353"/>
                </a:lnTo>
                <a:cubicBezTo>
                  <a:pt x="1263776" y="290468"/>
                  <a:pt x="1314450" y="596796"/>
                  <a:pt x="1314450" y="914400"/>
                </a:cubicBezTo>
                <a:cubicBezTo>
                  <a:pt x="1314450" y="1232003"/>
                  <a:pt x="1263776" y="1538331"/>
                  <a:pt x="1169710" y="1826447"/>
                </a:cubicBezTo>
                <a:lnTo>
                  <a:pt x="1168806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7D4633E6-B5C9-4E1C-9EC3-9F9365E598C7}"/>
              </a:ext>
            </a:extLst>
          </p:cNvPr>
          <p:cNvSpPr/>
          <p:nvPr/>
        </p:nvSpPr>
        <p:spPr>
          <a:xfrm>
            <a:off x="6197602" y="6376988"/>
            <a:ext cx="2031999" cy="1600549"/>
          </a:xfrm>
          <a:custGeom>
            <a:avLst/>
            <a:gdLst>
              <a:gd name="connsiteX0" fmla="*/ 0 w 2031999"/>
              <a:gd name="connsiteY0" fmla="*/ 0 h 1600549"/>
              <a:gd name="connsiteX1" fmla="*/ 1117599 w 2031999"/>
              <a:gd name="connsiteY1" fmla="*/ 0 h 1600549"/>
              <a:gd name="connsiteX2" fmla="*/ 2031999 w 2031999"/>
              <a:gd name="connsiteY2" fmla="*/ 914400 h 1600549"/>
              <a:gd name="connsiteX3" fmla="*/ 1764177 w 2031999"/>
              <a:gd name="connsiteY3" fmla="*/ 1560978 h 1600549"/>
              <a:gd name="connsiteX4" fmla="*/ 1716217 w 2031999"/>
              <a:gd name="connsiteY4" fmla="*/ 1600549 h 1600549"/>
              <a:gd name="connsiteX5" fmla="*/ 1693244 w 2031999"/>
              <a:gd name="connsiteY5" fmla="*/ 1592539 h 1600549"/>
              <a:gd name="connsiteX6" fmla="*/ 115519 w 2031999"/>
              <a:gd name="connsiteY6" fmla="*/ 228451 h 1600549"/>
              <a:gd name="connsiteX7" fmla="*/ 0 w 2031999"/>
              <a:gd name="connsiteY7" fmla="*/ 0 h 160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1999" h="1600549">
                <a:moveTo>
                  <a:pt x="0" y="0"/>
                </a:moveTo>
                <a:lnTo>
                  <a:pt x="1117599" y="0"/>
                </a:lnTo>
                <a:cubicBezTo>
                  <a:pt x="1622608" y="0"/>
                  <a:pt x="2031999" y="409391"/>
                  <a:pt x="2031999" y="914400"/>
                </a:cubicBezTo>
                <a:cubicBezTo>
                  <a:pt x="2031999" y="1166905"/>
                  <a:pt x="1929651" y="1395505"/>
                  <a:pt x="1764177" y="1560978"/>
                </a:cubicBezTo>
                <a:lnTo>
                  <a:pt x="1716217" y="1600549"/>
                </a:lnTo>
                <a:lnTo>
                  <a:pt x="1693244" y="1592539"/>
                </a:lnTo>
                <a:cubicBezTo>
                  <a:pt x="1019197" y="1320937"/>
                  <a:pt x="462451" y="836864"/>
                  <a:pt x="115519" y="2284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7DD7730-2D4A-477A-9E3A-F35AB0323861}"/>
              </a:ext>
            </a:extLst>
          </p:cNvPr>
          <p:cNvSpPr/>
          <p:nvPr/>
        </p:nvSpPr>
        <p:spPr>
          <a:xfrm>
            <a:off x="10058400" y="6396038"/>
            <a:ext cx="2022366" cy="1587158"/>
          </a:xfrm>
          <a:custGeom>
            <a:avLst/>
            <a:gdLst>
              <a:gd name="connsiteX0" fmla="*/ 914400 w 2022366"/>
              <a:gd name="connsiteY0" fmla="*/ 0 h 1587158"/>
              <a:gd name="connsiteX1" fmla="*/ 2022366 w 2022366"/>
              <a:gd name="connsiteY1" fmla="*/ 0 h 1587158"/>
              <a:gd name="connsiteX2" fmla="*/ 1916480 w 2022366"/>
              <a:gd name="connsiteY2" fmla="*/ 209400 h 1587158"/>
              <a:gd name="connsiteX3" fmla="*/ 338755 w 2022366"/>
              <a:gd name="connsiteY3" fmla="*/ 1573488 h 1587158"/>
              <a:gd name="connsiteX4" fmla="*/ 299552 w 2022366"/>
              <a:gd name="connsiteY4" fmla="*/ 1587158 h 1587158"/>
              <a:gd name="connsiteX5" fmla="*/ 267822 w 2022366"/>
              <a:gd name="connsiteY5" fmla="*/ 1560978 h 1587158"/>
              <a:gd name="connsiteX6" fmla="*/ 0 w 2022366"/>
              <a:gd name="connsiteY6" fmla="*/ 914400 h 1587158"/>
              <a:gd name="connsiteX7" fmla="*/ 914400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914400" y="0"/>
                </a:moveTo>
                <a:lnTo>
                  <a:pt x="2022366" y="0"/>
                </a:lnTo>
                <a:lnTo>
                  <a:pt x="1916480" y="209400"/>
                </a:lnTo>
                <a:cubicBezTo>
                  <a:pt x="1569547" y="817813"/>
                  <a:pt x="1012802" y="1301886"/>
                  <a:pt x="338755" y="1573488"/>
                </a:cubicBezTo>
                <a:lnTo>
                  <a:pt x="299552" y="1587158"/>
                </a:lnTo>
                <a:lnTo>
                  <a:pt x="267822" y="1560978"/>
                </a:lnTo>
                <a:cubicBezTo>
                  <a:pt x="102348" y="1395505"/>
                  <a:pt x="0" y="1166905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1E757B-D82A-41BF-8D9F-EF672DAE33EA}"/>
              </a:ext>
            </a:extLst>
          </p:cNvPr>
          <p:cNvSpPr/>
          <p:nvPr/>
        </p:nvSpPr>
        <p:spPr>
          <a:xfrm>
            <a:off x="10357952" y="2062162"/>
            <a:ext cx="5491648" cy="1828800"/>
          </a:xfrm>
          <a:custGeom>
            <a:avLst/>
            <a:gdLst>
              <a:gd name="connsiteX0" fmla="*/ 614848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1722814 w 5491648"/>
              <a:gd name="connsiteY4" fmla="*/ 1828800 h 1828800"/>
              <a:gd name="connsiteX5" fmla="*/ 1616928 w 5491648"/>
              <a:gd name="connsiteY5" fmla="*/ 1619400 h 1828800"/>
              <a:gd name="connsiteX6" fmla="*/ 39203 w 5491648"/>
              <a:gd name="connsiteY6" fmla="*/ 255312 h 1828800"/>
              <a:gd name="connsiteX7" fmla="*/ 0 w 5491648"/>
              <a:gd name="connsiteY7" fmla="*/ 241642 h 1828800"/>
              <a:gd name="connsiteX8" fmla="*/ 103598 w 5491648"/>
              <a:gd name="connsiteY8" fmla="*/ 156165 h 1828800"/>
              <a:gd name="connsiteX9" fmla="*/ 614848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614848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1722814" y="1828800"/>
                </a:lnTo>
                <a:lnTo>
                  <a:pt x="1616928" y="1619400"/>
                </a:lnTo>
                <a:cubicBezTo>
                  <a:pt x="1269995" y="1010987"/>
                  <a:pt x="713250" y="526914"/>
                  <a:pt x="39203" y="255312"/>
                </a:cubicBezTo>
                <a:lnTo>
                  <a:pt x="0" y="241642"/>
                </a:lnTo>
                <a:lnTo>
                  <a:pt x="103598" y="156165"/>
                </a:lnTo>
                <a:cubicBezTo>
                  <a:pt x="249538" y="57570"/>
                  <a:pt x="425470" y="0"/>
                  <a:pt x="61484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1095C45-0DB8-417B-B8E2-0E058B276F48}"/>
              </a:ext>
            </a:extLst>
          </p:cNvPr>
          <p:cNvSpPr/>
          <p:nvPr/>
        </p:nvSpPr>
        <p:spPr>
          <a:xfrm>
            <a:off x="2438401" y="2076450"/>
            <a:ext cx="5479475" cy="1828800"/>
          </a:xfrm>
          <a:custGeom>
            <a:avLst/>
            <a:gdLst>
              <a:gd name="connsiteX0" fmla="*/ 914400 w 5479475"/>
              <a:gd name="connsiteY0" fmla="*/ 0 h 1828800"/>
              <a:gd name="connsiteX1" fmla="*/ 4876800 w 5479475"/>
              <a:gd name="connsiteY1" fmla="*/ 0 h 1828800"/>
              <a:gd name="connsiteX2" fmla="*/ 5388050 w 5479475"/>
              <a:gd name="connsiteY2" fmla="*/ 156165 h 1828800"/>
              <a:gd name="connsiteX3" fmla="*/ 5479475 w 5479475"/>
              <a:gd name="connsiteY3" fmla="*/ 231599 h 1828800"/>
              <a:gd name="connsiteX4" fmla="*/ 5452445 w 5479475"/>
              <a:gd name="connsiteY4" fmla="*/ 241024 h 1828800"/>
              <a:gd name="connsiteX5" fmla="*/ 3874720 w 5479475"/>
              <a:gd name="connsiteY5" fmla="*/ 1605112 h 1828800"/>
              <a:gd name="connsiteX6" fmla="*/ 3761609 w 5479475"/>
              <a:gd name="connsiteY6" fmla="*/ 1828800 h 1828800"/>
              <a:gd name="connsiteX7" fmla="*/ 914400 w 5479475"/>
              <a:gd name="connsiteY7" fmla="*/ 1828800 h 1828800"/>
              <a:gd name="connsiteX8" fmla="*/ 0 w 5479475"/>
              <a:gd name="connsiteY8" fmla="*/ 914400 h 1828800"/>
              <a:gd name="connsiteX9" fmla="*/ 914400 w 5479475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9475" h="1828800">
                <a:moveTo>
                  <a:pt x="914400" y="0"/>
                </a:moveTo>
                <a:lnTo>
                  <a:pt x="4876800" y="0"/>
                </a:lnTo>
                <a:cubicBezTo>
                  <a:pt x="5066178" y="0"/>
                  <a:pt x="5242110" y="57570"/>
                  <a:pt x="5388050" y="156165"/>
                </a:cubicBezTo>
                <a:lnTo>
                  <a:pt x="5479475" y="231599"/>
                </a:lnTo>
                <a:lnTo>
                  <a:pt x="5452445" y="241024"/>
                </a:lnTo>
                <a:cubicBezTo>
                  <a:pt x="4778398" y="512626"/>
                  <a:pt x="4221652" y="996699"/>
                  <a:pt x="3874720" y="1605112"/>
                </a:cubicBezTo>
                <a:lnTo>
                  <a:pt x="3761609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A5B725D-2316-4B0C-B23D-7E53C1E279DE}"/>
              </a:ext>
            </a:extLst>
          </p:cNvPr>
          <p:cNvSpPr/>
          <p:nvPr/>
        </p:nvSpPr>
        <p:spPr>
          <a:xfrm>
            <a:off x="1447800" y="4229100"/>
            <a:ext cx="4622394" cy="1828800"/>
          </a:xfrm>
          <a:custGeom>
            <a:avLst/>
            <a:gdLst>
              <a:gd name="connsiteX0" fmla="*/ 914400 w 4622394"/>
              <a:gd name="connsiteY0" fmla="*/ 0 h 1828800"/>
              <a:gd name="connsiteX1" fmla="*/ 4622394 w 4622394"/>
              <a:gd name="connsiteY1" fmla="*/ 0 h 1828800"/>
              <a:gd name="connsiteX2" fmla="*/ 4621490 w 4622394"/>
              <a:gd name="connsiteY2" fmla="*/ 2353 h 1828800"/>
              <a:gd name="connsiteX3" fmla="*/ 4476750 w 4622394"/>
              <a:gd name="connsiteY3" fmla="*/ 914400 h 1828800"/>
              <a:gd name="connsiteX4" fmla="*/ 4621490 w 4622394"/>
              <a:gd name="connsiteY4" fmla="*/ 1826447 h 1828800"/>
              <a:gd name="connsiteX5" fmla="*/ 4622394 w 4622394"/>
              <a:gd name="connsiteY5" fmla="*/ 1828800 h 1828800"/>
              <a:gd name="connsiteX6" fmla="*/ 914400 w 4622394"/>
              <a:gd name="connsiteY6" fmla="*/ 1828800 h 1828800"/>
              <a:gd name="connsiteX7" fmla="*/ 0 w 4622394"/>
              <a:gd name="connsiteY7" fmla="*/ 914400 h 1828800"/>
              <a:gd name="connsiteX8" fmla="*/ 91440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914400" y="0"/>
                </a:moveTo>
                <a:lnTo>
                  <a:pt x="4622394" y="0"/>
                </a:lnTo>
                <a:lnTo>
                  <a:pt x="4621490" y="2353"/>
                </a:lnTo>
                <a:cubicBezTo>
                  <a:pt x="4527424" y="290468"/>
                  <a:pt x="4476750" y="596796"/>
                  <a:pt x="4476750" y="914400"/>
                </a:cubicBezTo>
                <a:cubicBezTo>
                  <a:pt x="4476750" y="1232003"/>
                  <a:pt x="4527424" y="1538331"/>
                  <a:pt x="4621490" y="1826447"/>
                </a:cubicBezTo>
                <a:lnTo>
                  <a:pt x="4622394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01617E4-E59C-4DEB-ABE6-5A489FD01DBB}"/>
              </a:ext>
            </a:extLst>
          </p:cNvPr>
          <p:cNvSpPr/>
          <p:nvPr/>
        </p:nvSpPr>
        <p:spPr>
          <a:xfrm>
            <a:off x="12217806" y="4229100"/>
            <a:ext cx="4622394" cy="1828800"/>
          </a:xfrm>
          <a:custGeom>
            <a:avLst/>
            <a:gdLst>
              <a:gd name="connsiteX0" fmla="*/ 0 w 4622394"/>
              <a:gd name="connsiteY0" fmla="*/ 0 h 1828800"/>
              <a:gd name="connsiteX1" fmla="*/ 3707994 w 4622394"/>
              <a:gd name="connsiteY1" fmla="*/ 0 h 1828800"/>
              <a:gd name="connsiteX2" fmla="*/ 4622394 w 4622394"/>
              <a:gd name="connsiteY2" fmla="*/ 914400 h 1828800"/>
              <a:gd name="connsiteX3" fmla="*/ 3707994 w 4622394"/>
              <a:gd name="connsiteY3" fmla="*/ 1828800 h 1828800"/>
              <a:gd name="connsiteX4" fmla="*/ 0 w 4622394"/>
              <a:gd name="connsiteY4" fmla="*/ 1828800 h 1828800"/>
              <a:gd name="connsiteX5" fmla="*/ 904 w 4622394"/>
              <a:gd name="connsiteY5" fmla="*/ 1826447 h 1828800"/>
              <a:gd name="connsiteX6" fmla="*/ 145644 w 4622394"/>
              <a:gd name="connsiteY6" fmla="*/ 914400 h 1828800"/>
              <a:gd name="connsiteX7" fmla="*/ 904 w 4622394"/>
              <a:gd name="connsiteY7" fmla="*/ 2353 h 1828800"/>
              <a:gd name="connsiteX8" fmla="*/ 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0" y="0"/>
                </a:moveTo>
                <a:lnTo>
                  <a:pt x="3707994" y="0"/>
                </a:lnTo>
                <a:cubicBezTo>
                  <a:pt x="4213003" y="0"/>
                  <a:pt x="4622394" y="409391"/>
                  <a:pt x="4622394" y="914400"/>
                </a:cubicBezTo>
                <a:cubicBezTo>
                  <a:pt x="4622394" y="1419409"/>
                  <a:pt x="4213003" y="1828800"/>
                  <a:pt x="3707994" y="1828800"/>
                </a:cubicBezTo>
                <a:lnTo>
                  <a:pt x="0" y="1828800"/>
                </a:lnTo>
                <a:lnTo>
                  <a:pt x="904" y="1826447"/>
                </a:lnTo>
                <a:cubicBezTo>
                  <a:pt x="94970" y="1538331"/>
                  <a:pt x="145644" y="1232003"/>
                  <a:pt x="145644" y="914400"/>
                </a:cubicBezTo>
                <a:cubicBezTo>
                  <a:pt x="145644" y="596796"/>
                  <a:pt x="94970" y="290468"/>
                  <a:pt x="904" y="235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FEFAEC9-B121-42A1-AE26-27B3680D35FF}"/>
              </a:ext>
            </a:extLst>
          </p:cNvPr>
          <p:cNvSpPr/>
          <p:nvPr/>
        </p:nvSpPr>
        <p:spPr>
          <a:xfrm>
            <a:off x="2438400" y="6376987"/>
            <a:ext cx="5475418" cy="1828800"/>
          </a:xfrm>
          <a:custGeom>
            <a:avLst/>
            <a:gdLst>
              <a:gd name="connsiteX0" fmla="*/ 914400 w 5475418"/>
              <a:gd name="connsiteY0" fmla="*/ 0 h 1828800"/>
              <a:gd name="connsiteX1" fmla="*/ 3759201 w 5475418"/>
              <a:gd name="connsiteY1" fmla="*/ 0 h 1828800"/>
              <a:gd name="connsiteX2" fmla="*/ 3874720 w 5475418"/>
              <a:gd name="connsiteY2" fmla="*/ 228451 h 1828800"/>
              <a:gd name="connsiteX3" fmla="*/ 5452445 w 5475418"/>
              <a:gd name="connsiteY3" fmla="*/ 1592539 h 1828800"/>
              <a:gd name="connsiteX4" fmla="*/ 5475418 w 5475418"/>
              <a:gd name="connsiteY4" fmla="*/ 1600549 h 1828800"/>
              <a:gd name="connsiteX5" fmla="*/ 5388050 w 5475418"/>
              <a:gd name="connsiteY5" fmla="*/ 1672635 h 1828800"/>
              <a:gd name="connsiteX6" fmla="*/ 4876800 w 5475418"/>
              <a:gd name="connsiteY6" fmla="*/ 1828800 h 1828800"/>
              <a:gd name="connsiteX7" fmla="*/ 914400 w 5475418"/>
              <a:gd name="connsiteY7" fmla="*/ 1828800 h 1828800"/>
              <a:gd name="connsiteX8" fmla="*/ 0 w 5475418"/>
              <a:gd name="connsiteY8" fmla="*/ 914400 h 1828800"/>
              <a:gd name="connsiteX9" fmla="*/ 914400 w 547541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5418" h="1828800">
                <a:moveTo>
                  <a:pt x="914400" y="0"/>
                </a:moveTo>
                <a:lnTo>
                  <a:pt x="3759201" y="0"/>
                </a:lnTo>
                <a:lnTo>
                  <a:pt x="3874720" y="228451"/>
                </a:lnTo>
                <a:cubicBezTo>
                  <a:pt x="4221652" y="836864"/>
                  <a:pt x="4778398" y="1320937"/>
                  <a:pt x="5452445" y="1592539"/>
                </a:cubicBezTo>
                <a:lnTo>
                  <a:pt x="5475418" y="1600549"/>
                </a:lnTo>
                <a:lnTo>
                  <a:pt x="5388050" y="1672635"/>
                </a:lnTo>
                <a:cubicBezTo>
                  <a:pt x="5242110" y="1771230"/>
                  <a:pt x="5066178" y="1828800"/>
                  <a:pt x="4876800" y="18288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6333052-64FD-4883-BAA7-393AEE4DC385}"/>
              </a:ext>
            </a:extLst>
          </p:cNvPr>
          <p:cNvSpPr/>
          <p:nvPr/>
        </p:nvSpPr>
        <p:spPr>
          <a:xfrm>
            <a:off x="10357952" y="6396038"/>
            <a:ext cx="5491648" cy="1828800"/>
          </a:xfrm>
          <a:custGeom>
            <a:avLst/>
            <a:gdLst>
              <a:gd name="connsiteX0" fmla="*/ 1722814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614848 w 5491648"/>
              <a:gd name="connsiteY4" fmla="*/ 1828800 h 1828800"/>
              <a:gd name="connsiteX5" fmla="*/ 103598 w 5491648"/>
              <a:gd name="connsiteY5" fmla="*/ 1672635 h 1828800"/>
              <a:gd name="connsiteX6" fmla="*/ 0 w 5491648"/>
              <a:gd name="connsiteY6" fmla="*/ 1587158 h 1828800"/>
              <a:gd name="connsiteX7" fmla="*/ 39203 w 5491648"/>
              <a:gd name="connsiteY7" fmla="*/ 1573488 h 1828800"/>
              <a:gd name="connsiteX8" fmla="*/ 1616928 w 5491648"/>
              <a:gd name="connsiteY8" fmla="*/ 209400 h 1828800"/>
              <a:gd name="connsiteX9" fmla="*/ 1722814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1722814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614848" y="1828800"/>
                </a:lnTo>
                <a:cubicBezTo>
                  <a:pt x="425470" y="1828800"/>
                  <a:pt x="249538" y="1771230"/>
                  <a:pt x="103598" y="1672635"/>
                </a:cubicBezTo>
                <a:lnTo>
                  <a:pt x="0" y="1587158"/>
                </a:lnTo>
                <a:lnTo>
                  <a:pt x="39203" y="1573488"/>
                </a:lnTo>
                <a:cubicBezTo>
                  <a:pt x="713250" y="1301886"/>
                  <a:pt x="1269995" y="817813"/>
                  <a:pt x="1616928" y="209400"/>
                </a:cubicBezTo>
                <a:lnTo>
                  <a:pt x="172281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70EC1CA-C5A0-422E-B90A-79F70E3D8952}"/>
              </a:ext>
            </a:extLst>
          </p:cNvPr>
          <p:cNvSpPr txBox="1"/>
          <p:nvPr/>
        </p:nvSpPr>
        <p:spPr>
          <a:xfrm>
            <a:off x="10543410" y="2543385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4ADC8E-A735-428B-9E0E-A22EC06A1D58}"/>
              </a:ext>
            </a:extLst>
          </p:cNvPr>
          <p:cNvSpPr txBox="1"/>
          <p:nvPr/>
        </p:nvSpPr>
        <p:spPr>
          <a:xfrm>
            <a:off x="11493906" y="4521489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B5BBAA7-6569-4CDA-90FD-153B3ADF8681}"/>
              </a:ext>
            </a:extLst>
          </p:cNvPr>
          <p:cNvSpPr txBox="1"/>
          <p:nvPr/>
        </p:nvSpPr>
        <p:spPr>
          <a:xfrm>
            <a:off x="10541003" y="6442023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716954-3BED-4DCE-B1EA-70210E5DA1B7}"/>
              </a:ext>
            </a:extLst>
          </p:cNvPr>
          <p:cNvSpPr txBox="1"/>
          <p:nvPr/>
        </p:nvSpPr>
        <p:spPr>
          <a:xfrm>
            <a:off x="7111741" y="6369368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685B90-1C14-4C35-BB2A-028443CF03FB}"/>
              </a:ext>
            </a:extLst>
          </p:cNvPr>
          <p:cNvSpPr txBox="1"/>
          <p:nvPr/>
        </p:nvSpPr>
        <p:spPr>
          <a:xfrm>
            <a:off x="6313546" y="4474340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40C78B2-44F0-4BEA-AF99-3A165D00DF71}"/>
              </a:ext>
            </a:extLst>
          </p:cNvPr>
          <p:cNvSpPr txBox="1"/>
          <p:nvPr/>
        </p:nvSpPr>
        <p:spPr>
          <a:xfrm>
            <a:off x="7284724" y="2436852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53A1054-1DCE-4B62-AE74-73BC345C4827}"/>
              </a:ext>
            </a:extLst>
          </p:cNvPr>
          <p:cNvSpPr txBox="1"/>
          <p:nvPr/>
        </p:nvSpPr>
        <p:spPr>
          <a:xfrm>
            <a:off x="12129367" y="2543385"/>
            <a:ext cx="255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Introduction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5DDAFB-B013-4715-86DB-E4FE1B9910EA}"/>
              </a:ext>
            </a:extLst>
          </p:cNvPr>
          <p:cNvSpPr txBox="1"/>
          <p:nvPr/>
        </p:nvSpPr>
        <p:spPr>
          <a:xfrm>
            <a:off x="11696669" y="6710273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économétrique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EAF731-1684-4507-AA48-2D1477CCAA09}"/>
              </a:ext>
            </a:extLst>
          </p:cNvPr>
          <p:cNvSpPr txBox="1"/>
          <p:nvPr/>
        </p:nvSpPr>
        <p:spPr>
          <a:xfrm>
            <a:off x="3108763" y="6663973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alternatif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814902-063D-4B30-8502-8A21BBBD3C67}"/>
              </a:ext>
            </a:extLst>
          </p:cNvPr>
          <p:cNvSpPr txBox="1"/>
          <p:nvPr/>
        </p:nvSpPr>
        <p:spPr>
          <a:xfrm>
            <a:off x="2458552" y="4752321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Projections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E4426FB-DBC8-4F8D-A44C-82F415498F60}"/>
              </a:ext>
            </a:extLst>
          </p:cNvPr>
          <p:cNvSpPr txBox="1"/>
          <p:nvPr/>
        </p:nvSpPr>
        <p:spPr>
          <a:xfrm>
            <a:off x="3271614" y="2547731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Conclusion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DAD1948-690A-45BD-9983-77107F49991E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Agenda</a:t>
            </a:r>
          </a:p>
        </p:txBody>
      </p:sp>
      <p:pic>
        <p:nvPicPr>
          <p:cNvPr id="44" name="Graphique 43" descr="Tableau avec un remplissage uni">
            <a:extLst>
              <a:ext uri="{FF2B5EF4-FFF2-40B4-BE49-F238E27FC236}">
                <a16:creationId xmlns:a16="http://schemas.microsoft.com/office/drawing/2014/main" id="{6B2E50B2-683A-43CC-9218-02B173CCC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87543" y="5310859"/>
            <a:ext cx="637251" cy="637251"/>
          </a:xfrm>
          <a:prstGeom prst="rect">
            <a:avLst/>
          </a:prstGeom>
        </p:spPr>
      </p:pic>
      <p:pic>
        <p:nvPicPr>
          <p:cNvPr id="48" name="Graphique 47" descr="Graphique à barres avec tendance à la baisse avec un remplissage uni">
            <a:extLst>
              <a:ext uri="{FF2B5EF4-FFF2-40B4-BE49-F238E27FC236}">
                <a16:creationId xmlns:a16="http://schemas.microsoft.com/office/drawing/2014/main" id="{DA4ECDCE-6FC1-40E2-8D7E-7F583E3CB6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9593" y="5129720"/>
            <a:ext cx="646331" cy="646331"/>
          </a:xfrm>
          <a:prstGeom prst="rect">
            <a:avLst/>
          </a:prstGeom>
        </p:spPr>
      </p:pic>
      <p:pic>
        <p:nvPicPr>
          <p:cNvPr id="54" name="Graphique 53" descr="Création de récits avec un remplissage uni">
            <a:extLst>
              <a:ext uri="{FF2B5EF4-FFF2-40B4-BE49-F238E27FC236}">
                <a16:creationId xmlns:a16="http://schemas.microsoft.com/office/drawing/2014/main" id="{059E5272-1BBA-43F4-8DA4-879973B344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517" y="2922820"/>
            <a:ext cx="728561" cy="728561"/>
          </a:xfrm>
          <a:prstGeom prst="rect">
            <a:avLst/>
          </a:prstGeom>
        </p:spPr>
      </p:pic>
      <p:pic>
        <p:nvPicPr>
          <p:cNvPr id="56" name="Graphique 55" descr="Graphique linéaire avec un remplissage uni">
            <a:extLst>
              <a:ext uri="{FF2B5EF4-FFF2-40B4-BE49-F238E27FC236}">
                <a16:creationId xmlns:a16="http://schemas.microsoft.com/office/drawing/2014/main" id="{CC32E346-6BB1-4ED2-8526-007484A061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2511" y="7431036"/>
            <a:ext cx="684264" cy="684264"/>
          </a:xfrm>
          <a:prstGeom prst="rect">
            <a:avLst/>
          </a:prstGeom>
        </p:spPr>
      </p:pic>
      <p:pic>
        <p:nvPicPr>
          <p:cNvPr id="58" name="Graphique 57" descr="Graphique périodique avec un remplissage uni">
            <a:extLst>
              <a:ext uri="{FF2B5EF4-FFF2-40B4-BE49-F238E27FC236}">
                <a16:creationId xmlns:a16="http://schemas.microsoft.com/office/drawing/2014/main" id="{AB071839-47C6-425F-82EB-6F403466FF1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817457" y="7355053"/>
            <a:ext cx="718750" cy="71875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EC59D14D-5ECE-4507-8244-0BED60092E80}"/>
              </a:ext>
            </a:extLst>
          </p:cNvPr>
          <p:cNvSpPr txBox="1"/>
          <p:nvPr/>
        </p:nvSpPr>
        <p:spPr>
          <a:xfrm>
            <a:off x="13087350" y="4581435"/>
            <a:ext cx="2554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Matrices de migrations</a:t>
            </a:r>
          </a:p>
        </p:txBody>
      </p:sp>
      <p:pic>
        <p:nvPicPr>
          <p:cNvPr id="41" name="Graphique 40" descr="Livre fermé avec un remplissage uni">
            <a:extLst>
              <a:ext uri="{FF2B5EF4-FFF2-40B4-BE49-F238E27FC236}">
                <a16:creationId xmlns:a16="http://schemas.microsoft.com/office/drawing/2014/main" id="{8F4DC1CB-C3F8-486F-90CC-D5602465F4E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84113" y="3071994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4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BFE4060-8EBC-4D1C-B32A-00E73801DE25}"/>
              </a:ext>
            </a:extLst>
          </p:cNvPr>
          <p:cNvSpPr/>
          <p:nvPr/>
        </p:nvSpPr>
        <p:spPr>
          <a:xfrm>
            <a:off x="10934943" y="5773296"/>
            <a:ext cx="7215896" cy="40280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4064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7698F-0B34-4638-BC36-BA9A24664D73}"/>
              </a:ext>
            </a:extLst>
          </p:cNvPr>
          <p:cNvSpPr/>
          <p:nvPr/>
        </p:nvSpPr>
        <p:spPr>
          <a:xfrm>
            <a:off x="137161" y="1636171"/>
            <a:ext cx="18013678" cy="3660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50800" dir="5400000" algn="ctr" rotWithShape="0">
              <a:schemeClr val="bg1">
                <a:lumMod val="50000"/>
                <a:alpha val="6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Graphique 16" descr="Ordinateur portable avec un remplissage uni">
            <a:extLst>
              <a:ext uri="{FF2B5EF4-FFF2-40B4-BE49-F238E27FC236}">
                <a16:creationId xmlns:a16="http://schemas.microsoft.com/office/drawing/2014/main" id="{A7B7DFED-772C-4BFA-AD9E-357344D49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17079" y="5671564"/>
            <a:ext cx="1320257" cy="13202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9E3CB77-339A-4611-A8DD-BA41A58D4B4A}"/>
              </a:ext>
            </a:extLst>
          </p:cNvPr>
          <p:cNvSpPr txBox="1"/>
          <p:nvPr/>
        </p:nvSpPr>
        <p:spPr>
          <a:xfrm>
            <a:off x="11477667" y="6759988"/>
            <a:ext cx="6253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Matrices de migrations :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SAS</a:t>
            </a:r>
          </a:p>
          <a:p>
            <a:r>
              <a:rPr lang="fr-FR" sz="2800" dirty="0"/>
              <a:t>Modèle économétrique :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SAS</a:t>
            </a:r>
          </a:p>
          <a:p>
            <a:r>
              <a:rPr lang="fr-FR" sz="2800" dirty="0"/>
              <a:t>Projection des matrices :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SAS</a:t>
            </a:r>
          </a:p>
          <a:p>
            <a:endParaRPr lang="fr-FR" sz="28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fr-FR" sz="2800" dirty="0"/>
              <a:t>Modèle alternatif :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Python et R</a:t>
            </a:r>
          </a:p>
          <a:p>
            <a:endParaRPr lang="fr-FR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83AE79-1DDE-43C5-9BFB-020985E8C61F}"/>
              </a:ext>
            </a:extLst>
          </p:cNvPr>
          <p:cNvSpPr txBox="1"/>
          <p:nvPr/>
        </p:nvSpPr>
        <p:spPr>
          <a:xfrm>
            <a:off x="4812030" y="4951214"/>
            <a:ext cx="9654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61E8EC9-A18A-4574-9C3A-1B31EA0C82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954531"/>
              </p:ext>
            </p:extLst>
          </p:nvPr>
        </p:nvGraphicFramePr>
        <p:xfrm>
          <a:off x="1767959" y="914989"/>
          <a:ext cx="15129635" cy="5355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910D85D-44DA-480F-ADBE-C9A9F58A5D0C}"/>
              </a:ext>
            </a:extLst>
          </p:cNvPr>
          <p:cNvSpPr/>
          <p:nvPr/>
        </p:nvSpPr>
        <p:spPr>
          <a:xfrm>
            <a:off x="1767959" y="2337983"/>
            <a:ext cx="5270894" cy="5015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016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Etape 1 : Elaboration du scénario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3B63EC-BEB9-42F1-9600-B3AE02BDCF98}"/>
              </a:ext>
            </a:extLst>
          </p:cNvPr>
          <p:cNvSpPr/>
          <p:nvPr/>
        </p:nvSpPr>
        <p:spPr>
          <a:xfrm>
            <a:off x="7429255" y="2337983"/>
            <a:ext cx="5677145" cy="5015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016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Etape 2 : Analyse quantitative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D6E356-1604-4A6E-B2C4-024E4445C2E9}"/>
              </a:ext>
            </a:extLst>
          </p:cNvPr>
          <p:cNvSpPr/>
          <p:nvPr/>
        </p:nvSpPr>
        <p:spPr>
          <a:xfrm>
            <a:off x="13447517" y="2345603"/>
            <a:ext cx="2907030" cy="5015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016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Etape 3 : Réponse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F086A2-FE91-450F-BF3E-F67C423D259E}"/>
              </a:ext>
            </a:extLst>
          </p:cNvPr>
          <p:cNvSpPr txBox="1"/>
          <p:nvPr/>
        </p:nvSpPr>
        <p:spPr>
          <a:xfrm>
            <a:off x="137161" y="167828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Objectifs des stress tests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EDD678-F882-49AA-AB0A-726402BBB4D7}"/>
              </a:ext>
            </a:extLst>
          </p:cNvPr>
          <p:cNvSpPr/>
          <p:nvPr/>
        </p:nvSpPr>
        <p:spPr>
          <a:xfrm>
            <a:off x="137161" y="5773296"/>
            <a:ext cx="10607040" cy="40280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266700" dist="50800" dir="5400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794497-3FE1-4359-8D29-8326CCBE2E19}"/>
              </a:ext>
            </a:extLst>
          </p:cNvPr>
          <p:cNvSpPr txBox="1"/>
          <p:nvPr/>
        </p:nvSpPr>
        <p:spPr>
          <a:xfrm>
            <a:off x="366932" y="5793585"/>
            <a:ext cx="1013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Eléments permettant de mettre en œuvre l’exercice de stress tests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8B8C67-5ED5-4A72-AE2A-5173427F36A4}"/>
              </a:ext>
            </a:extLst>
          </p:cNvPr>
          <p:cNvSpPr txBox="1"/>
          <p:nvPr/>
        </p:nvSpPr>
        <p:spPr>
          <a:xfrm>
            <a:off x="7296027" y="4506952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Objet de notre travail</a:t>
            </a:r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BFFD3168-71AD-44BB-839A-3AF25637915F}"/>
              </a:ext>
            </a:extLst>
          </p:cNvPr>
          <p:cNvSpPr/>
          <p:nvPr/>
        </p:nvSpPr>
        <p:spPr>
          <a:xfrm rot="16200000">
            <a:off x="8759620" y="3057689"/>
            <a:ext cx="275328" cy="2706967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7536B64-C15A-4828-A2DE-D17D62679D6A}"/>
              </a:ext>
            </a:extLst>
          </p:cNvPr>
          <p:cNvSpPr txBox="1"/>
          <p:nvPr/>
        </p:nvSpPr>
        <p:spPr>
          <a:xfrm>
            <a:off x="137161" y="93565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Introduction (1/2)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A85BCF7-69EF-449E-AAD5-EAC40878926A}"/>
              </a:ext>
            </a:extLst>
          </p:cNvPr>
          <p:cNvSpPr txBox="1"/>
          <p:nvPr/>
        </p:nvSpPr>
        <p:spPr>
          <a:xfrm>
            <a:off x="137161" y="740582"/>
            <a:ext cx="13127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Stress tests et langage de programmation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7C5511-5E96-4304-A35A-A4DC91DF965D}"/>
              </a:ext>
            </a:extLst>
          </p:cNvPr>
          <p:cNvSpPr/>
          <p:nvPr/>
        </p:nvSpPr>
        <p:spPr>
          <a:xfrm>
            <a:off x="557046" y="7493776"/>
            <a:ext cx="2971800" cy="187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Matrices de migrations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BD09BE-E413-4FC4-99DA-6314EB1A9A6F}"/>
              </a:ext>
            </a:extLst>
          </p:cNvPr>
          <p:cNvSpPr/>
          <p:nvPr/>
        </p:nvSpPr>
        <p:spPr>
          <a:xfrm>
            <a:off x="3933491" y="7493776"/>
            <a:ext cx="2971800" cy="18706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Modèle économétrique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6DDF30-BC39-4C09-AA80-B5E582EBFF5A}"/>
              </a:ext>
            </a:extLst>
          </p:cNvPr>
          <p:cNvSpPr/>
          <p:nvPr/>
        </p:nvSpPr>
        <p:spPr>
          <a:xfrm>
            <a:off x="7338846" y="7511796"/>
            <a:ext cx="2971800" cy="18602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Méthode de projection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7FF9618A-7E10-4F88-BB4C-E8171581DE4D}"/>
              </a:ext>
            </a:extLst>
          </p:cNvPr>
          <p:cNvSpPr/>
          <p:nvPr/>
        </p:nvSpPr>
        <p:spPr>
          <a:xfrm>
            <a:off x="1848918" y="6991821"/>
            <a:ext cx="457200" cy="408470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2794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9BB09BB1-30A9-4044-BD62-9D3659083648}"/>
              </a:ext>
            </a:extLst>
          </p:cNvPr>
          <p:cNvSpPr/>
          <p:nvPr/>
        </p:nvSpPr>
        <p:spPr>
          <a:xfrm>
            <a:off x="5190791" y="6991821"/>
            <a:ext cx="457200" cy="408470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2794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FDC83A19-49E0-45A5-B0C6-562F4F2FA674}"/>
              </a:ext>
            </a:extLst>
          </p:cNvPr>
          <p:cNvSpPr/>
          <p:nvPr/>
        </p:nvSpPr>
        <p:spPr>
          <a:xfrm>
            <a:off x="8668684" y="7011148"/>
            <a:ext cx="475316" cy="408470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2794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6B32FF-6DDA-4336-B656-BA7242C6A6FB}"/>
              </a:ext>
            </a:extLst>
          </p:cNvPr>
          <p:cNvSpPr/>
          <p:nvPr/>
        </p:nvSpPr>
        <p:spPr>
          <a:xfrm>
            <a:off x="10952201" y="5770097"/>
            <a:ext cx="5422065" cy="6027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Langage de programmation</a:t>
            </a:r>
          </a:p>
        </p:txBody>
      </p:sp>
    </p:spTree>
    <p:extLst>
      <p:ext uri="{BB962C8B-B14F-4D97-AF65-F5344CB8AC3E}">
        <p14:creationId xmlns:p14="http://schemas.microsoft.com/office/powerpoint/2010/main" val="230796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space réservé du contenu 15" descr="Une image contenant ciel, extérieur, cité, manège&#10;&#10;Description générée automatiquement">
            <a:extLst>
              <a:ext uri="{FF2B5EF4-FFF2-40B4-BE49-F238E27FC236}">
                <a16:creationId xmlns:a16="http://schemas.microsoft.com/office/drawing/2014/main" id="{C3C287C6-2AF3-45D9-B22A-4AFF030E2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5" y="0"/>
            <a:ext cx="13826441" cy="10369831"/>
          </a:xfrm>
          <a:prstGeom prst="flowChartInputOutput">
            <a:avLst/>
          </a:prstGeom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348F8517-96EC-49B8-99D5-E51C36679F09}"/>
              </a:ext>
            </a:extLst>
          </p:cNvPr>
          <p:cNvSpPr/>
          <p:nvPr/>
        </p:nvSpPr>
        <p:spPr>
          <a:xfrm>
            <a:off x="10058400" y="2303804"/>
            <a:ext cx="2022366" cy="1587158"/>
          </a:xfrm>
          <a:custGeom>
            <a:avLst/>
            <a:gdLst>
              <a:gd name="connsiteX0" fmla="*/ 299552 w 2022366"/>
              <a:gd name="connsiteY0" fmla="*/ 0 h 1587158"/>
              <a:gd name="connsiteX1" fmla="*/ 338755 w 2022366"/>
              <a:gd name="connsiteY1" fmla="*/ 13670 h 1587158"/>
              <a:gd name="connsiteX2" fmla="*/ 1916480 w 2022366"/>
              <a:gd name="connsiteY2" fmla="*/ 1377758 h 1587158"/>
              <a:gd name="connsiteX3" fmla="*/ 2022366 w 2022366"/>
              <a:gd name="connsiteY3" fmla="*/ 1587158 h 1587158"/>
              <a:gd name="connsiteX4" fmla="*/ 914400 w 2022366"/>
              <a:gd name="connsiteY4" fmla="*/ 1587158 h 1587158"/>
              <a:gd name="connsiteX5" fmla="*/ 0 w 2022366"/>
              <a:gd name="connsiteY5" fmla="*/ 672758 h 1587158"/>
              <a:gd name="connsiteX6" fmla="*/ 267822 w 2022366"/>
              <a:gd name="connsiteY6" fmla="*/ 26180 h 1587158"/>
              <a:gd name="connsiteX7" fmla="*/ 299552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299552" y="0"/>
                </a:moveTo>
                <a:lnTo>
                  <a:pt x="338755" y="13670"/>
                </a:lnTo>
                <a:cubicBezTo>
                  <a:pt x="1012802" y="285272"/>
                  <a:pt x="1569547" y="769345"/>
                  <a:pt x="1916480" y="1377758"/>
                </a:cubicBezTo>
                <a:lnTo>
                  <a:pt x="2022366" y="1587158"/>
                </a:lnTo>
                <a:lnTo>
                  <a:pt x="914400" y="1587158"/>
                </a:lnTo>
                <a:cubicBezTo>
                  <a:pt x="409391" y="1587158"/>
                  <a:pt x="0" y="1177767"/>
                  <a:pt x="0" y="672758"/>
                </a:cubicBezTo>
                <a:cubicBezTo>
                  <a:pt x="0" y="420253"/>
                  <a:pt x="102348" y="191653"/>
                  <a:pt x="267822" y="26180"/>
                </a:cubicBezTo>
                <a:lnTo>
                  <a:pt x="29955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456F178-5C42-4DB0-9DBE-9F35D5CA4F82}"/>
              </a:ext>
            </a:extLst>
          </p:cNvPr>
          <p:cNvSpPr/>
          <p:nvPr/>
        </p:nvSpPr>
        <p:spPr>
          <a:xfrm>
            <a:off x="6200010" y="2308050"/>
            <a:ext cx="2029591" cy="1597201"/>
          </a:xfrm>
          <a:custGeom>
            <a:avLst/>
            <a:gdLst>
              <a:gd name="connsiteX0" fmla="*/ 1717866 w 2029591"/>
              <a:gd name="connsiteY0" fmla="*/ 0 h 1597201"/>
              <a:gd name="connsiteX1" fmla="*/ 1761769 w 2029591"/>
              <a:gd name="connsiteY1" fmla="*/ 36223 h 1597201"/>
              <a:gd name="connsiteX2" fmla="*/ 2029591 w 2029591"/>
              <a:gd name="connsiteY2" fmla="*/ 682801 h 1597201"/>
              <a:gd name="connsiteX3" fmla="*/ 1115191 w 2029591"/>
              <a:gd name="connsiteY3" fmla="*/ 1597201 h 1597201"/>
              <a:gd name="connsiteX4" fmla="*/ 0 w 2029591"/>
              <a:gd name="connsiteY4" fmla="*/ 1597201 h 1597201"/>
              <a:gd name="connsiteX5" fmla="*/ 113111 w 2029591"/>
              <a:gd name="connsiteY5" fmla="*/ 1373513 h 1597201"/>
              <a:gd name="connsiteX6" fmla="*/ 1690836 w 2029591"/>
              <a:gd name="connsiteY6" fmla="*/ 9425 h 1597201"/>
              <a:gd name="connsiteX7" fmla="*/ 1717866 w 2029591"/>
              <a:gd name="connsiteY7" fmla="*/ 0 h 159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9591" h="1597201">
                <a:moveTo>
                  <a:pt x="1717866" y="0"/>
                </a:moveTo>
                <a:lnTo>
                  <a:pt x="1761769" y="36223"/>
                </a:lnTo>
                <a:cubicBezTo>
                  <a:pt x="1927243" y="201696"/>
                  <a:pt x="2029591" y="430296"/>
                  <a:pt x="2029591" y="682801"/>
                </a:cubicBezTo>
                <a:cubicBezTo>
                  <a:pt x="2029591" y="1187810"/>
                  <a:pt x="1620200" y="1597201"/>
                  <a:pt x="1115191" y="1597201"/>
                </a:cubicBezTo>
                <a:lnTo>
                  <a:pt x="0" y="1597201"/>
                </a:lnTo>
                <a:lnTo>
                  <a:pt x="113111" y="1373513"/>
                </a:lnTo>
                <a:cubicBezTo>
                  <a:pt x="460043" y="765100"/>
                  <a:pt x="1016789" y="281027"/>
                  <a:pt x="1690836" y="9425"/>
                </a:cubicBezTo>
                <a:lnTo>
                  <a:pt x="171786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6217E3B-1267-4F76-B99F-F876EFB410FB}"/>
              </a:ext>
            </a:extLst>
          </p:cNvPr>
          <p:cNvSpPr/>
          <p:nvPr/>
        </p:nvSpPr>
        <p:spPr>
          <a:xfrm>
            <a:off x="5924550" y="4229100"/>
            <a:ext cx="1314450" cy="1828800"/>
          </a:xfrm>
          <a:custGeom>
            <a:avLst/>
            <a:gdLst>
              <a:gd name="connsiteX0" fmla="*/ 145644 w 1314450"/>
              <a:gd name="connsiteY0" fmla="*/ 0 h 1828800"/>
              <a:gd name="connsiteX1" fmla="*/ 400050 w 1314450"/>
              <a:gd name="connsiteY1" fmla="*/ 0 h 1828800"/>
              <a:gd name="connsiteX2" fmla="*/ 1314450 w 1314450"/>
              <a:gd name="connsiteY2" fmla="*/ 914400 h 1828800"/>
              <a:gd name="connsiteX3" fmla="*/ 400050 w 1314450"/>
              <a:gd name="connsiteY3" fmla="*/ 1828800 h 1828800"/>
              <a:gd name="connsiteX4" fmla="*/ 145644 w 1314450"/>
              <a:gd name="connsiteY4" fmla="*/ 1828800 h 1828800"/>
              <a:gd name="connsiteX5" fmla="*/ 144740 w 1314450"/>
              <a:gd name="connsiteY5" fmla="*/ 1826447 h 1828800"/>
              <a:gd name="connsiteX6" fmla="*/ 0 w 1314450"/>
              <a:gd name="connsiteY6" fmla="*/ 914400 h 1828800"/>
              <a:gd name="connsiteX7" fmla="*/ 144740 w 1314450"/>
              <a:gd name="connsiteY7" fmla="*/ 2353 h 1828800"/>
              <a:gd name="connsiteX8" fmla="*/ 145644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145644" y="0"/>
                </a:moveTo>
                <a:lnTo>
                  <a:pt x="400050" y="0"/>
                </a:lnTo>
                <a:cubicBezTo>
                  <a:pt x="905059" y="0"/>
                  <a:pt x="1314450" y="409391"/>
                  <a:pt x="1314450" y="914400"/>
                </a:cubicBezTo>
                <a:cubicBezTo>
                  <a:pt x="1314450" y="1419409"/>
                  <a:pt x="905059" y="1828800"/>
                  <a:pt x="400050" y="1828800"/>
                </a:cubicBezTo>
                <a:lnTo>
                  <a:pt x="145644" y="1828800"/>
                </a:lnTo>
                <a:lnTo>
                  <a:pt x="144740" y="1826447"/>
                </a:lnTo>
                <a:cubicBezTo>
                  <a:pt x="50674" y="1538331"/>
                  <a:pt x="0" y="1232003"/>
                  <a:pt x="0" y="914400"/>
                </a:cubicBezTo>
                <a:cubicBezTo>
                  <a:pt x="0" y="596796"/>
                  <a:pt x="50674" y="290468"/>
                  <a:pt x="144740" y="2353"/>
                </a:cubicBezTo>
                <a:lnTo>
                  <a:pt x="1456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58059C9-A050-416B-8CAD-4D31321628A3}"/>
              </a:ext>
            </a:extLst>
          </p:cNvPr>
          <p:cNvSpPr/>
          <p:nvPr/>
        </p:nvSpPr>
        <p:spPr>
          <a:xfrm>
            <a:off x="11049000" y="4229100"/>
            <a:ext cx="1314450" cy="1828800"/>
          </a:xfrm>
          <a:custGeom>
            <a:avLst/>
            <a:gdLst>
              <a:gd name="connsiteX0" fmla="*/ 914400 w 1314450"/>
              <a:gd name="connsiteY0" fmla="*/ 0 h 1828800"/>
              <a:gd name="connsiteX1" fmla="*/ 1168806 w 1314450"/>
              <a:gd name="connsiteY1" fmla="*/ 0 h 1828800"/>
              <a:gd name="connsiteX2" fmla="*/ 1169710 w 1314450"/>
              <a:gd name="connsiteY2" fmla="*/ 2353 h 1828800"/>
              <a:gd name="connsiteX3" fmla="*/ 1314450 w 1314450"/>
              <a:gd name="connsiteY3" fmla="*/ 914400 h 1828800"/>
              <a:gd name="connsiteX4" fmla="*/ 1169710 w 1314450"/>
              <a:gd name="connsiteY4" fmla="*/ 1826447 h 1828800"/>
              <a:gd name="connsiteX5" fmla="*/ 1168806 w 1314450"/>
              <a:gd name="connsiteY5" fmla="*/ 1828800 h 1828800"/>
              <a:gd name="connsiteX6" fmla="*/ 914400 w 1314450"/>
              <a:gd name="connsiteY6" fmla="*/ 1828800 h 1828800"/>
              <a:gd name="connsiteX7" fmla="*/ 0 w 1314450"/>
              <a:gd name="connsiteY7" fmla="*/ 914400 h 1828800"/>
              <a:gd name="connsiteX8" fmla="*/ 914400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914400" y="0"/>
                </a:moveTo>
                <a:lnTo>
                  <a:pt x="1168806" y="0"/>
                </a:lnTo>
                <a:lnTo>
                  <a:pt x="1169710" y="2353"/>
                </a:lnTo>
                <a:cubicBezTo>
                  <a:pt x="1263776" y="290468"/>
                  <a:pt x="1314450" y="596796"/>
                  <a:pt x="1314450" y="914400"/>
                </a:cubicBezTo>
                <a:cubicBezTo>
                  <a:pt x="1314450" y="1232003"/>
                  <a:pt x="1263776" y="1538331"/>
                  <a:pt x="1169710" y="1826447"/>
                </a:cubicBezTo>
                <a:lnTo>
                  <a:pt x="1168806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7D4633E6-B5C9-4E1C-9EC3-9F9365E598C7}"/>
              </a:ext>
            </a:extLst>
          </p:cNvPr>
          <p:cNvSpPr/>
          <p:nvPr/>
        </p:nvSpPr>
        <p:spPr>
          <a:xfrm>
            <a:off x="6197602" y="6376988"/>
            <a:ext cx="2031999" cy="1600549"/>
          </a:xfrm>
          <a:custGeom>
            <a:avLst/>
            <a:gdLst>
              <a:gd name="connsiteX0" fmla="*/ 0 w 2031999"/>
              <a:gd name="connsiteY0" fmla="*/ 0 h 1600549"/>
              <a:gd name="connsiteX1" fmla="*/ 1117599 w 2031999"/>
              <a:gd name="connsiteY1" fmla="*/ 0 h 1600549"/>
              <a:gd name="connsiteX2" fmla="*/ 2031999 w 2031999"/>
              <a:gd name="connsiteY2" fmla="*/ 914400 h 1600549"/>
              <a:gd name="connsiteX3" fmla="*/ 1764177 w 2031999"/>
              <a:gd name="connsiteY3" fmla="*/ 1560978 h 1600549"/>
              <a:gd name="connsiteX4" fmla="*/ 1716217 w 2031999"/>
              <a:gd name="connsiteY4" fmla="*/ 1600549 h 1600549"/>
              <a:gd name="connsiteX5" fmla="*/ 1693244 w 2031999"/>
              <a:gd name="connsiteY5" fmla="*/ 1592539 h 1600549"/>
              <a:gd name="connsiteX6" fmla="*/ 115519 w 2031999"/>
              <a:gd name="connsiteY6" fmla="*/ 228451 h 1600549"/>
              <a:gd name="connsiteX7" fmla="*/ 0 w 2031999"/>
              <a:gd name="connsiteY7" fmla="*/ 0 h 160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1999" h="1600549">
                <a:moveTo>
                  <a:pt x="0" y="0"/>
                </a:moveTo>
                <a:lnTo>
                  <a:pt x="1117599" y="0"/>
                </a:lnTo>
                <a:cubicBezTo>
                  <a:pt x="1622608" y="0"/>
                  <a:pt x="2031999" y="409391"/>
                  <a:pt x="2031999" y="914400"/>
                </a:cubicBezTo>
                <a:cubicBezTo>
                  <a:pt x="2031999" y="1166905"/>
                  <a:pt x="1929651" y="1395505"/>
                  <a:pt x="1764177" y="1560978"/>
                </a:cubicBezTo>
                <a:lnTo>
                  <a:pt x="1716217" y="1600549"/>
                </a:lnTo>
                <a:lnTo>
                  <a:pt x="1693244" y="1592539"/>
                </a:lnTo>
                <a:cubicBezTo>
                  <a:pt x="1019197" y="1320937"/>
                  <a:pt x="462451" y="836864"/>
                  <a:pt x="115519" y="2284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7DD7730-2D4A-477A-9E3A-F35AB0323861}"/>
              </a:ext>
            </a:extLst>
          </p:cNvPr>
          <p:cNvSpPr/>
          <p:nvPr/>
        </p:nvSpPr>
        <p:spPr>
          <a:xfrm>
            <a:off x="10058400" y="6396038"/>
            <a:ext cx="2022366" cy="1587158"/>
          </a:xfrm>
          <a:custGeom>
            <a:avLst/>
            <a:gdLst>
              <a:gd name="connsiteX0" fmla="*/ 914400 w 2022366"/>
              <a:gd name="connsiteY0" fmla="*/ 0 h 1587158"/>
              <a:gd name="connsiteX1" fmla="*/ 2022366 w 2022366"/>
              <a:gd name="connsiteY1" fmla="*/ 0 h 1587158"/>
              <a:gd name="connsiteX2" fmla="*/ 1916480 w 2022366"/>
              <a:gd name="connsiteY2" fmla="*/ 209400 h 1587158"/>
              <a:gd name="connsiteX3" fmla="*/ 338755 w 2022366"/>
              <a:gd name="connsiteY3" fmla="*/ 1573488 h 1587158"/>
              <a:gd name="connsiteX4" fmla="*/ 299552 w 2022366"/>
              <a:gd name="connsiteY4" fmla="*/ 1587158 h 1587158"/>
              <a:gd name="connsiteX5" fmla="*/ 267822 w 2022366"/>
              <a:gd name="connsiteY5" fmla="*/ 1560978 h 1587158"/>
              <a:gd name="connsiteX6" fmla="*/ 0 w 2022366"/>
              <a:gd name="connsiteY6" fmla="*/ 914400 h 1587158"/>
              <a:gd name="connsiteX7" fmla="*/ 914400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914400" y="0"/>
                </a:moveTo>
                <a:lnTo>
                  <a:pt x="2022366" y="0"/>
                </a:lnTo>
                <a:lnTo>
                  <a:pt x="1916480" y="209400"/>
                </a:lnTo>
                <a:cubicBezTo>
                  <a:pt x="1569547" y="817813"/>
                  <a:pt x="1012802" y="1301886"/>
                  <a:pt x="338755" y="1573488"/>
                </a:cubicBezTo>
                <a:lnTo>
                  <a:pt x="299552" y="1587158"/>
                </a:lnTo>
                <a:lnTo>
                  <a:pt x="267822" y="1560978"/>
                </a:lnTo>
                <a:cubicBezTo>
                  <a:pt x="102348" y="1395505"/>
                  <a:pt x="0" y="1166905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1E757B-D82A-41BF-8D9F-EF672DAE33EA}"/>
              </a:ext>
            </a:extLst>
          </p:cNvPr>
          <p:cNvSpPr/>
          <p:nvPr/>
        </p:nvSpPr>
        <p:spPr>
          <a:xfrm>
            <a:off x="10357952" y="2062162"/>
            <a:ext cx="5491648" cy="1828800"/>
          </a:xfrm>
          <a:custGeom>
            <a:avLst/>
            <a:gdLst>
              <a:gd name="connsiteX0" fmla="*/ 614848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1722814 w 5491648"/>
              <a:gd name="connsiteY4" fmla="*/ 1828800 h 1828800"/>
              <a:gd name="connsiteX5" fmla="*/ 1616928 w 5491648"/>
              <a:gd name="connsiteY5" fmla="*/ 1619400 h 1828800"/>
              <a:gd name="connsiteX6" fmla="*/ 39203 w 5491648"/>
              <a:gd name="connsiteY6" fmla="*/ 255312 h 1828800"/>
              <a:gd name="connsiteX7" fmla="*/ 0 w 5491648"/>
              <a:gd name="connsiteY7" fmla="*/ 241642 h 1828800"/>
              <a:gd name="connsiteX8" fmla="*/ 103598 w 5491648"/>
              <a:gd name="connsiteY8" fmla="*/ 156165 h 1828800"/>
              <a:gd name="connsiteX9" fmla="*/ 614848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614848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1722814" y="1828800"/>
                </a:lnTo>
                <a:lnTo>
                  <a:pt x="1616928" y="1619400"/>
                </a:lnTo>
                <a:cubicBezTo>
                  <a:pt x="1269995" y="1010987"/>
                  <a:pt x="713250" y="526914"/>
                  <a:pt x="39203" y="255312"/>
                </a:cubicBezTo>
                <a:lnTo>
                  <a:pt x="0" y="241642"/>
                </a:lnTo>
                <a:lnTo>
                  <a:pt x="103598" y="156165"/>
                </a:lnTo>
                <a:cubicBezTo>
                  <a:pt x="249538" y="57570"/>
                  <a:pt x="425470" y="0"/>
                  <a:pt x="61484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1095C45-0DB8-417B-B8E2-0E058B276F48}"/>
              </a:ext>
            </a:extLst>
          </p:cNvPr>
          <p:cNvSpPr/>
          <p:nvPr/>
        </p:nvSpPr>
        <p:spPr>
          <a:xfrm>
            <a:off x="2438401" y="2076450"/>
            <a:ext cx="5479475" cy="1828800"/>
          </a:xfrm>
          <a:custGeom>
            <a:avLst/>
            <a:gdLst>
              <a:gd name="connsiteX0" fmla="*/ 914400 w 5479475"/>
              <a:gd name="connsiteY0" fmla="*/ 0 h 1828800"/>
              <a:gd name="connsiteX1" fmla="*/ 4876800 w 5479475"/>
              <a:gd name="connsiteY1" fmla="*/ 0 h 1828800"/>
              <a:gd name="connsiteX2" fmla="*/ 5388050 w 5479475"/>
              <a:gd name="connsiteY2" fmla="*/ 156165 h 1828800"/>
              <a:gd name="connsiteX3" fmla="*/ 5479475 w 5479475"/>
              <a:gd name="connsiteY3" fmla="*/ 231599 h 1828800"/>
              <a:gd name="connsiteX4" fmla="*/ 5452445 w 5479475"/>
              <a:gd name="connsiteY4" fmla="*/ 241024 h 1828800"/>
              <a:gd name="connsiteX5" fmla="*/ 3874720 w 5479475"/>
              <a:gd name="connsiteY5" fmla="*/ 1605112 h 1828800"/>
              <a:gd name="connsiteX6" fmla="*/ 3761609 w 5479475"/>
              <a:gd name="connsiteY6" fmla="*/ 1828800 h 1828800"/>
              <a:gd name="connsiteX7" fmla="*/ 914400 w 5479475"/>
              <a:gd name="connsiteY7" fmla="*/ 1828800 h 1828800"/>
              <a:gd name="connsiteX8" fmla="*/ 0 w 5479475"/>
              <a:gd name="connsiteY8" fmla="*/ 914400 h 1828800"/>
              <a:gd name="connsiteX9" fmla="*/ 914400 w 5479475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9475" h="1828800">
                <a:moveTo>
                  <a:pt x="914400" y="0"/>
                </a:moveTo>
                <a:lnTo>
                  <a:pt x="4876800" y="0"/>
                </a:lnTo>
                <a:cubicBezTo>
                  <a:pt x="5066178" y="0"/>
                  <a:pt x="5242110" y="57570"/>
                  <a:pt x="5388050" y="156165"/>
                </a:cubicBezTo>
                <a:lnTo>
                  <a:pt x="5479475" y="231599"/>
                </a:lnTo>
                <a:lnTo>
                  <a:pt x="5452445" y="241024"/>
                </a:lnTo>
                <a:cubicBezTo>
                  <a:pt x="4778398" y="512626"/>
                  <a:pt x="4221652" y="996699"/>
                  <a:pt x="3874720" y="1605112"/>
                </a:cubicBezTo>
                <a:lnTo>
                  <a:pt x="3761609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A5B725D-2316-4B0C-B23D-7E53C1E279DE}"/>
              </a:ext>
            </a:extLst>
          </p:cNvPr>
          <p:cNvSpPr/>
          <p:nvPr/>
        </p:nvSpPr>
        <p:spPr>
          <a:xfrm>
            <a:off x="1447800" y="4229100"/>
            <a:ext cx="4622394" cy="1828800"/>
          </a:xfrm>
          <a:custGeom>
            <a:avLst/>
            <a:gdLst>
              <a:gd name="connsiteX0" fmla="*/ 914400 w 4622394"/>
              <a:gd name="connsiteY0" fmla="*/ 0 h 1828800"/>
              <a:gd name="connsiteX1" fmla="*/ 4622394 w 4622394"/>
              <a:gd name="connsiteY1" fmla="*/ 0 h 1828800"/>
              <a:gd name="connsiteX2" fmla="*/ 4621490 w 4622394"/>
              <a:gd name="connsiteY2" fmla="*/ 2353 h 1828800"/>
              <a:gd name="connsiteX3" fmla="*/ 4476750 w 4622394"/>
              <a:gd name="connsiteY3" fmla="*/ 914400 h 1828800"/>
              <a:gd name="connsiteX4" fmla="*/ 4621490 w 4622394"/>
              <a:gd name="connsiteY4" fmla="*/ 1826447 h 1828800"/>
              <a:gd name="connsiteX5" fmla="*/ 4622394 w 4622394"/>
              <a:gd name="connsiteY5" fmla="*/ 1828800 h 1828800"/>
              <a:gd name="connsiteX6" fmla="*/ 914400 w 4622394"/>
              <a:gd name="connsiteY6" fmla="*/ 1828800 h 1828800"/>
              <a:gd name="connsiteX7" fmla="*/ 0 w 4622394"/>
              <a:gd name="connsiteY7" fmla="*/ 914400 h 1828800"/>
              <a:gd name="connsiteX8" fmla="*/ 91440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914400" y="0"/>
                </a:moveTo>
                <a:lnTo>
                  <a:pt x="4622394" y="0"/>
                </a:lnTo>
                <a:lnTo>
                  <a:pt x="4621490" y="2353"/>
                </a:lnTo>
                <a:cubicBezTo>
                  <a:pt x="4527424" y="290468"/>
                  <a:pt x="4476750" y="596796"/>
                  <a:pt x="4476750" y="914400"/>
                </a:cubicBezTo>
                <a:cubicBezTo>
                  <a:pt x="4476750" y="1232003"/>
                  <a:pt x="4527424" y="1538331"/>
                  <a:pt x="4621490" y="1826447"/>
                </a:cubicBezTo>
                <a:lnTo>
                  <a:pt x="4622394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01617E4-E59C-4DEB-ABE6-5A489FD01DBB}"/>
              </a:ext>
            </a:extLst>
          </p:cNvPr>
          <p:cNvSpPr/>
          <p:nvPr/>
        </p:nvSpPr>
        <p:spPr>
          <a:xfrm>
            <a:off x="12217806" y="4229100"/>
            <a:ext cx="4622394" cy="1828800"/>
          </a:xfrm>
          <a:custGeom>
            <a:avLst/>
            <a:gdLst>
              <a:gd name="connsiteX0" fmla="*/ 0 w 4622394"/>
              <a:gd name="connsiteY0" fmla="*/ 0 h 1828800"/>
              <a:gd name="connsiteX1" fmla="*/ 3707994 w 4622394"/>
              <a:gd name="connsiteY1" fmla="*/ 0 h 1828800"/>
              <a:gd name="connsiteX2" fmla="*/ 4622394 w 4622394"/>
              <a:gd name="connsiteY2" fmla="*/ 914400 h 1828800"/>
              <a:gd name="connsiteX3" fmla="*/ 3707994 w 4622394"/>
              <a:gd name="connsiteY3" fmla="*/ 1828800 h 1828800"/>
              <a:gd name="connsiteX4" fmla="*/ 0 w 4622394"/>
              <a:gd name="connsiteY4" fmla="*/ 1828800 h 1828800"/>
              <a:gd name="connsiteX5" fmla="*/ 904 w 4622394"/>
              <a:gd name="connsiteY5" fmla="*/ 1826447 h 1828800"/>
              <a:gd name="connsiteX6" fmla="*/ 145644 w 4622394"/>
              <a:gd name="connsiteY6" fmla="*/ 914400 h 1828800"/>
              <a:gd name="connsiteX7" fmla="*/ 904 w 4622394"/>
              <a:gd name="connsiteY7" fmla="*/ 2353 h 1828800"/>
              <a:gd name="connsiteX8" fmla="*/ 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0" y="0"/>
                </a:moveTo>
                <a:lnTo>
                  <a:pt x="3707994" y="0"/>
                </a:lnTo>
                <a:cubicBezTo>
                  <a:pt x="4213003" y="0"/>
                  <a:pt x="4622394" y="409391"/>
                  <a:pt x="4622394" y="914400"/>
                </a:cubicBezTo>
                <a:cubicBezTo>
                  <a:pt x="4622394" y="1419409"/>
                  <a:pt x="4213003" y="1828800"/>
                  <a:pt x="3707994" y="1828800"/>
                </a:cubicBezTo>
                <a:lnTo>
                  <a:pt x="0" y="1828800"/>
                </a:lnTo>
                <a:lnTo>
                  <a:pt x="904" y="1826447"/>
                </a:lnTo>
                <a:cubicBezTo>
                  <a:pt x="94970" y="1538331"/>
                  <a:pt x="145644" y="1232003"/>
                  <a:pt x="145644" y="914400"/>
                </a:cubicBezTo>
                <a:cubicBezTo>
                  <a:pt x="145644" y="596796"/>
                  <a:pt x="94970" y="290468"/>
                  <a:pt x="904" y="235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FEFAEC9-B121-42A1-AE26-27B3680D35FF}"/>
              </a:ext>
            </a:extLst>
          </p:cNvPr>
          <p:cNvSpPr/>
          <p:nvPr/>
        </p:nvSpPr>
        <p:spPr>
          <a:xfrm>
            <a:off x="2438400" y="6376987"/>
            <a:ext cx="5475418" cy="1828800"/>
          </a:xfrm>
          <a:custGeom>
            <a:avLst/>
            <a:gdLst>
              <a:gd name="connsiteX0" fmla="*/ 914400 w 5475418"/>
              <a:gd name="connsiteY0" fmla="*/ 0 h 1828800"/>
              <a:gd name="connsiteX1" fmla="*/ 3759201 w 5475418"/>
              <a:gd name="connsiteY1" fmla="*/ 0 h 1828800"/>
              <a:gd name="connsiteX2" fmla="*/ 3874720 w 5475418"/>
              <a:gd name="connsiteY2" fmla="*/ 228451 h 1828800"/>
              <a:gd name="connsiteX3" fmla="*/ 5452445 w 5475418"/>
              <a:gd name="connsiteY3" fmla="*/ 1592539 h 1828800"/>
              <a:gd name="connsiteX4" fmla="*/ 5475418 w 5475418"/>
              <a:gd name="connsiteY4" fmla="*/ 1600549 h 1828800"/>
              <a:gd name="connsiteX5" fmla="*/ 5388050 w 5475418"/>
              <a:gd name="connsiteY5" fmla="*/ 1672635 h 1828800"/>
              <a:gd name="connsiteX6" fmla="*/ 4876800 w 5475418"/>
              <a:gd name="connsiteY6" fmla="*/ 1828800 h 1828800"/>
              <a:gd name="connsiteX7" fmla="*/ 914400 w 5475418"/>
              <a:gd name="connsiteY7" fmla="*/ 1828800 h 1828800"/>
              <a:gd name="connsiteX8" fmla="*/ 0 w 5475418"/>
              <a:gd name="connsiteY8" fmla="*/ 914400 h 1828800"/>
              <a:gd name="connsiteX9" fmla="*/ 914400 w 547541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5418" h="1828800">
                <a:moveTo>
                  <a:pt x="914400" y="0"/>
                </a:moveTo>
                <a:lnTo>
                  <a:pt x="3759201" y="0"/>
                </a:lnTo>
                <a:lnTo>
                  <a:pt x="3874720" y="228451"/>
                </a:lnTo>
                <a:cubicBezTo>
                  <a:pt x="4221652" y="836864"/>
                  <a:pt x="4778398" y="1320937"/>
                  <a:pt x="5452445" y="1592539"/>
                </a:cubicBezTo>
                <a:lnTo>
                  <a:pt x="5475418" y="1600549"/>
                </a:lnTo>
                <a:lnTo>
                  <a:pt x="5388050" y="1672635"/>
                </a:lnTo>
                <a:cubicBezTo>
                  <a:pt x="5242110" y="1771230"/>
                  <a:pt x="5066178" y="1828800"/>
                  <a:pt x="4876800" y="18288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6333052-64FD-4883-BAA7-393AEE4DC385}"/>
              </a:ext>
            </a:extLst>
          </p:cNvPr>
          <p:cNvSpPr/>
          <p:nvPr/>
        </p:nvSpPr>
        <p:spPr>
          <a:xfrm>
            <a:off x="10357952" y="6396038"/>
            <a:ext cx="5491648" cy="1828800"/>
          </a:xfrm>
          <a:custGeom>
            <a:avLst/>
            <a:gdLst>
              <a:gd name="connsiteX0" fmla="*/ 1722814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614848 w 5491648"/>
              <a:gd name="connsiteY4" fmla="*/ 1828800 h 1828800"/>
              <a:gd name="connsiteX5" fmla="*/ 103598 w 5491648"/>
              <a:gd name="connsiteY5" fmla="*/ 1672635 h 1828800"/>
              <a:gd name="connsiteX6" fmla="*/ 0 w 5491648"/>
              <a:gd name="connsiteY6" fmla="*/ 1587158 h 1828800"/>
              <a:gd name="connsiteX7" fmla="*/ 39203 w 5491648"/>
              <a:gd name="connsiteY7" fmla="*/ 1573488 h 1828800"/>
              <a:gd name="connsiteX8" fmla="*/ 1616928 w 5491648"/>
              <a:gd name="connsiteY8" fmla="*/ 209400 h 1828800"/>
              <a:gd name="connsiteX9" fmla="*/ 1722814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1722814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614848" y="1828800"/>
                </a:lnTo>
                <a:cubicBezTo>
                  <a:pt x="425470" y="1828800"/>
                  <a:pt x="249538" y="1771230"/>
                  <a:pt x="103598" y="1672635"/>
                </a:cubicBezTo>
                <a:lnTo>
                  <a:pt x="0" y="1587158"/>
                </a:lnTo>
                <a:lnTo>
                  <a:pt x="39203" y="1573488"/>
                </a:lnTo>
                <a:cubicBezTo>
                  <a:pt x="713250" y="1301886"/>
                  <a:pt x="1269995" y="817813"/>
                  <a:pt x="1616928" y="209400"/>
                </a:cubicBezTo>
                <a:lnTo>
                  <a:pt x="172281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70EC1CA-C5A0-422E-B90A-79F70E3D8952}"/>
              </a:ext>
            </a:extLst>
          </p:cNvPr>
          <p:cNvSpPr txBox="1"/>
          <p:nvPr/>
        </p:nvSpPr>
        <p:spPr>
          <a:xfrm>
            <a:off x="10543410" y="2543385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4ADC8E-A735-428B-9E0E-A22EC06A1D58}"/>
              </a:ext>
            </a:extLst>
          </p:cNvPr>
          <p:cNvSpPr txBox="1"/>
          <p:nvPr/>
        </p:nvSpPr>
        <p:spPr>
          <a:xfrm>
            <a:off x="11493906" y="4521489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B5BBAA7-6569-4CDA-90FD-153B3ADF8681}"/>
              </a:ext>
            </a:extLst>
          </p:cNvPr>
          <p:cNvSpPr txBox="1"/>
          <p:nvPr/>
        </p:nvSpPr>
        <p:spPr>
          <a:xfrm>
            <a:off x="10541003" y="6442023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716954-3BED-4DCE-B1EA-70210E5DA1B7}"/>
              </a:ext>
            </a:extLst>
          </p:cNvPr>
          <p:cNvSpPr txBox="1"/>
          <p:nvPr/>
        </p:nvSpPr>
        <p:spPr>
          <a:xfrm>
            <a:off x="7111741" y="6369368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685B90-1C14-4C35-BB2A-028443CF03FB}"/>
              </a:ext>
            </a:extLst>
          </p:cNvPr>
          <p:cNvSpPr txBox="1"/>
          <p:nvPr/>
        </p:nvSpPr>
        <p:spPr>
          <a:xfrm>
            <a:off x="6313546" y="4474340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40C78B2-44F0-4BEA-AF99-3A165D00DF71}"/>
              </a:ext>
            </a:extLst>
          </p:cNvPr>
          <p:cNvSpPr txBox="1"/>
          <p:nvPr/>
        </p:nvSpPr>
        <p:spPr>
          <a:xfrm>
            <a:off x="7284724" y="2436852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53A1054-1DCE-4B62-AE74-73BC345C4827}"/>
              </a:ext>
            </a:extLst>
          </p:cNvPr>
          <p:cNvSpPr txBox="1"/>
          <p:nvPr/>
        </p:nvSpPr>
        <p:spPr>
          <a:xfrm>
            <a:off x="12129367" y="2543385"/>
            <a:ext cx="255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Introduction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FD44F7D-19A8-4766-BC1A-3A272CFE344E}"/>
              </a:ext>
            </a:extLst>
          </p:cNvPr>
          <p:cNvSpPr txBox="1"/>
          <p:nvPr/>
        </p:nvSpPr>
        <p:spPr>
          <a:xfrm>
            <a:off x="13087350" y="4581435"/>
            <a:ext cx="2554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Matrices de migrations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5DDAFB-B013-4715-86DB-E4FE1B9910EA}"/>
              </a:ext>
            </a:extLst>
          </p:cNvPr>
          <p:cNvSpPr txBox="1"/>
          <p:nvPr/>
        </p:nvSpPr>
        <p:spPr>
          <a:xfrm>
            <a:off x="11696669" y="6710273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économétrique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EAF731-1684-4507-AA48-2D1477CCAA09}"/>
              </a:ext>
            </a:extLst>
          </p:cNvPr>
          <p:cNvSpPr txBox="1"/>
          <p:nvPr/>
        </p:nvSpPr>
        <p:spPr>
          <a:xfrm>
            <a:off x="3425698" y="6794806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alternatif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814902-063D-4B30-8502-8A21BBBD3C67}"/>
              </a:ext>
            </a:extLst>
          </p:cNvPr>
          <p:cNvSpPr txBox="1"/>
          <p:nvPr/>
        </p:nvSpPr>
        <p:spPr>
          <a:xfrm>
            <a:off x="2458552" y="4752321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Projections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E4426FB-DBC8-4F8D-A44C-82F415498F60}"/>
              </a:ext>
            </a:extLst>
          </p:cNvPr>
          <p:cNvSpPr txBox="1"/>
          <p:nvPr/>
        </p:nvSpPr>
        <p:spPr>
          <a:xfrm>
            <a:off x="3381233" y="2599654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Conclusion</a:t>
            </a:r>
          </a:p>
        </p:txBody>
      </p:sp>
      <p:pic>
        <p:nvPicPr>
          <p:cNvPr id="44" name="Graphique 43" descr="Tableau avec un remplissage uni">
            <a:extLst>
              <a:ext uri="{FF2B5EF4-FFF2-40B4-BE49-F238E27FC236}">
                <a16:creationId xmlns:a16="http://schemas.microsoft.com/office/drawing/2014/main" id="{6B2E50B2-683A-43CC-9218-02B173CCC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87543" y="5310859"/>
            <a:ext cx="637251" cy="637251"/>
          </a:xfrm>
          <a:prstGeom prst="rect">
            <a:avLst/>
          </a:prstGeom>
        </p:spPr>
      </p:pic>
      <p:pic>
        <p:nvPicPr>
          <p:cNvPr id="48" name="Graphique 47" descr="Graphique à barres avec tendance à la baisse avec un remplissage uni">
            <a:extLst>
              <a:ext uri="{FF2B5EF4-FFF2-40B4-BE49-F238E27FC236}">
                <a16:creationId xmlns:a16="http://schemas.microsoft.com/office/drawing/2014/main" id="{DA4ECDCE-6FC1-40E2-8D7E-7F583E3CB6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9593" y="5129720"/>
            <a:ext cx="646331" cy="646331"/>
          </a:xfrm>
          <a:prstGeom prst="rect">
            <a:avLst/>
          </a:prstGeom>
        </p:spPr>
      </p:pic>
      <p:pic>
        <p:nvPicPr>
          <p:cNvPr id="52" name="Graphique 51" descr="Livre fermé avec un remplissage uni">
            <a:extLst>
              <a:ext uri="{FF2B5EF4-FFF2-40B4-BE49-F238E27FC236}">
                <a16:creationId xmlns:a16="http://schemas.microsoft.com/office/drawing/2014/main" id="{B3972231-8082-465D-9554-E0A2A123B6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4113" y="3071994"/>
            <a:ext cx="646331" cy="646331"/>
          </a:xfrm>
          <a:prstGeom prst="rect">
            <a:avLst/>
          </a:prstGeom>
        </p:spPr>
      </p:pic>
      <p:pic>
        <p:nvPicPr>
          <p:cNvPr id="54" name="Graphique 53" descr="Création de récits avec un remplissage uni">
            <a:extLst>
              <a:ext uri="{FF2B5EF4-FFF2-40B4-BE49-F238E27FC236}">
                <a16:creationId xmlns:a16="http://schemas.microsoft.com/office/drawing/2014/main" id="{059E5272-1BBA-43F4-8DA4-879973B344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517" y="2922820"/>
            <a:ext cx="728561" cy="728561"/>
          </a:xfrm>
          <a:prstGeom prst="rect">
            <a:avLst/>
          </a:prstGeom>
        </p:spPr>
      </p:pic>
      <p:pic>
        <p:nvPicPr>
          <p:cNvPr id="56" name="Graphique 55" descr="Graphique linéaire avec un remplissage uni">
            <a:extLst>
              <a:ext uri="{FF2B5EF4-FFF2-40B4-BE49-F238E27FC236}">
                <a16:creationId xmlns:a16="http://schemas.microsoft.com/office/drawing/2014/main" id="{CC32E346-6BB1-4ED2-8526-007484A061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65231" y="7372296"/>
            <a:ext cx="684264" cy="684264"/>
          </a:xfrm>
          <a:prstGeom prst="rect">
            <a:avLst/>
          </a:prstGeom>
        </p:spPr>
      </p:pic>
      <p:pic>
        <p:nvPicPr>
          <p:cNvPr id="58" name="Graphique 57" descr="Graphique périodique avec un remplissage uni">
            <a:extLst>
              <a:ext uri="{FF2B5EF4-FFF2-40B4-BE49-F238E27FC236}">
                <a16:creationId xmlns:a16="http://schemas.microsoft.com/office/drawing/2014/main" id="{AB071839-47C6-425F-82EB-6F403466FF1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17457" y="7355053"/>
            <a:ext cx="718750" cy="71875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8A8F9F1B-E66F-4ACB-8764-247CD97472DA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Introduction (2/2)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BA9DDF0-1992-4746-B4F8-83D729DA4952}"/>
              </a:ext>
            </a:extLst>
          </p:cNvPr>
          <p:cNvSpPr txBox="1"/>
          <p:nvPr/>
        </p:nvSpPr>
        <p:spPr>
          <a:xfrm>
            <a:off x="320040" y="769889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Eléments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93272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space réservé du contenu 15" descr="Une image contenant ciel, extérieur, cité, manège&#10;&#10;Description générée automatiquement">
            <a:extLst>
              <a:ext uri="{FF2B5EF4-FFF2-40B4-BE49-F238E27FC236}">
                <a16:creationId xmlns:a16="http://schemas.microsoft.com/office/drawing/2014/main" id="{396DD92F-699B-4355-A655-B6CD6378E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5" y="0"/>
            <a:ext cx="13826441" cy="10369831"/>
          </a:xfrm>
          <a:prstGeom prst="flowChartInputOutput">
            <a:avLst/>
          </a:prstGeom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348F8517-96EC-49B8-99D5-E51C36679F09}"/>
              </a:ext>
            </a:extLst>
          </p:cNvPr>
          <p:cNvSpPr/>
          <p:nvPr/>
        </p:nvSpPr>
        <p:spPr>
          <a:xfrm>
            <a:off x="10058400" y="2303804"/>
            <a:ext cx="2022366" cy="1587158"/>
          </a:xfrm>
          <a:custGeom>
            <a:avLst/>
            <a:gdLst>
              <a:gd name="connsiteX0" fmla="*/ 299552 w 2022366"/>
              <a:gd name="connsiteY0" fmla="*/ 0 h 1587158"/>
              <a:gd name="connsiteX1" fmla="*/ 338755 w 2022366"/>
              <a:gd name="connsiteY1" fmla="*/ 13670 h 1587158"/>
              <a:gd name="connsiteX2" fmla="*/ 1916480 w 2022366"/>
              <a:gd name="connsiteY2" fmla="*/ 1377758 h 1587158"/>
              <a:gd name="connsiteX3" fmla="*/ 2022366 w 2022366"/>
              <a:gd name="connsiteY3" fmla="*/ 1587158 h 1587158"/>
              <a:gd name="connsiteX4" fmla="*/ 914400 w 2022366"/>
              <a:gd name="connsiteY4" fmla="*/ 1587158 h 1587158"/>
              <a:gd name="connsiteX5" fmla="*/ 0 w 2022366"/>
              <a:gd name="connsiteY5" fmla="*/ 672758 h 1587158"/>
              <a:gd name="connsiteX6" fmla="*/ 267822 w 2022366"/>
              <a:gd name="connsiteY6" fmla="*/ 26180 h 1587158"/>
              <a:gd name="connsiteX7" fmla="*/ 299552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299552" y="0"/>
                </a:moveTo>
                <a:lnTo>
                  <a:pt x="338755" y="13670"/>
                </a:lnTo>
                <a:cubicBezTo>
                  <a:pt x="1012802" y="285272"/>
                  <a:pt x="1569547" y="769345"/>
                  <a:pt x="1916480" y="1377758"/>
                </a:cubicBezTo>
                <a:lnTo>
                  <a:pt x="2022366" y="1587158"/>
                </a:lnTo>
                <a:lnTo>
                  <a:pt x="914400" y="1587158"/>
                </a:lnTo>
                <a:cubicBezTo>
                  <a:pt x="409391" y="1587158"/>
                  <a:pt x="0" y="1177767"/>
                  <a:pt x="0" y="672758"/>
                </a:cubicBezTo>
                <a:cubicBezTo>
                  <a:pt x="0" y="420253"/>
                  <a:pt x="102348" y="191653"/>
                  <a:pt x="267822" y="26180"/>
                </a:cubicBezTo>
                <a:lnTo>
                  <a:pt x="29955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456F178-5C42-4DB0-9DBE-9F35D5CA4F82}"/>
              </a:ext>
            </a:extLst>
          </p:cNvPr>
          <p:cNvSpPr/>
          <p:nvPr/>
        </p:nvSpPr>
        <p:spPr>
          <a:xfrm>
            <a:off x="6200010" y="2308050"/>
            <a:ext cx="2029591" cy="1597201"/>
          </a:xfrm>
          <a:custGeom>
            <a:avLst/>
            <a:gdLst>
              <a:gd name="connsiteX0" fmla="*/ 1717866 w 2029591"/>
              <a:gd name="connsiteY0" fmla="*/ 0 h 1597201"/>
              <a:gd name="connsiteX1" fmla="*/ 1761769 w 2029591"/>
              <a:gd name="connsiteY1" fmla="*/ 36223 h 1597201"/>
              <a:gd name="connsiteX2" fmla="*/ 2029591 w 2029591"/>
              <a:gd name="connsiteY2" fmla="*/ 682801 h 1597201"/>
              <a:gd name="connsiteX3" fmla="*/ 1115191 w 2029591"/>
              <a:gd name="connsiteY3" fmla="*/ 1597201 h 1597201"/>
              <a:gd name="connsiteX4" fmla="*/ 0 w 2029591"/>
              <a:gd name="connsiteY4" fmla="*/ 1597201 h 1597201"/>
              <a:gd name="connsiteX5" fmla="*/ 113111 w 2029591"/>
              <a:gd name="connsiteY5" fmla="*/ 1373513 h 1597201"/>
              <a:gd name="connsiteX6" fmla="*/ 1690836 w 2029591"/>
              <a:gd name="connsiteY6" fmla="*/ 9425 h 1597201"/>
              <a:gd name="connsiteX7" fmla="*/ 1717866 w 2029591"/>
              <a:gd name="connsiteY7" fmla="*/ 0 h 159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9591" h="1597201">
                <a:moveTo>
                  <a:pt x="1717866" y="0"/>
                </a:moveTo>
                <a:lnTo>
                  <a:pt x="1761769" y="36223"/>
                </a:lnTo>
                <a:cubicBezTo>
                  <a:pt x="1927243" y="201696"/>
                  <a:pt x="2029591" y="430296"/>
                  <a:pt x="2029591" y="682801"/>
                </a:cubicBezTo>
                <a:cubicBezTo>
                  <a:pt x="2029591" y="1187810"/>
                  <a:pt x="1620200" y="1597201"/>
                  <a:pt x="1115191" y="1597201"/>
                </a:cubicBezTo>
                <a:lnTo>
                  <a:pt x="0" y="1597201"/>
                </a:lnTo>
                <a:lnTo>
                  <a:pt x="113111" y="1373513"/>
                </a:lnTo>
                <a:cubicBezTo>
                  <a:pt x="460043" y="765100"/>
                  <a:pt x="1016789" y="281027"/>
                  <a:pt x="1690836" y="9425"/>
                </a:cubicBezTo>
                <a:lnTo>
                  <a:pt x="171786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6217E3B-1267-4F76-B99F-F876EFB410FB}"/>
              </a:ext>
            </a:extLst>
          </p:cNvPr>
          <p:cNvSpPr/>
          <p:nvPr/>
        </p:nvSpPr>
        <p:spPr>
          <a:xfrm>
            <a:off x="5924550" y="4229100"/>
            <a:ext cx="1314450" cy="1828800"/>
          </a:xfrm>
          <a:custGeom>
            <a:avLst/>
            <a:gdLst>
              <a:gd name="connsiteX0" fmla="*/ 145644 w 1314450"/>
              <a:gd name="connsiteY0" fmla="*/ 0 h 1828800"/>
              <a:gd name="connsiteX1" fmla="*/ 400050 w 1314450"/>
              <a:gd name="connsiteY1" fmla="*/ 0 h 1828800"/>
              <a:gd name="connsiteX2" fmla="*/ 1314450 w 1314450"/>
              <a:gd name="connsiteY2" fmla="*/ 914400 h 1828800"/>
              <a:gd name="connsiteX3" fmla="*/ 400050 w 1314450"/>
              <a:gd name="connsiteY3" fmla="*/ 1828800 h 1828800"/>
              <a:gd name="connsiteX4" fmla="*/ 145644 w 1314450"/>
              <a:gd name="connsiteY4" fmla="*/ 1828800 h 1828800"/>
              <a:gd name="connsiteX5" fmla="*/ 144740 w 1314450"/>
              <a:gd name="connsiteY5" fmla="*/ 1826447 h 1828800"/>
              <a:gd name="connsiteX6" fmla="*/ 0 w 1314450"/>
              <a:gd name="connsiteY6" fmla="*/ 914400 h 1828800"/>
              <a:gd name="connsiteX7" fmla="*/ 144740 w 1314450"/>
              <a:gd name="connsiteY7" fmla="*/ 2353 h 1828800"/>
              <a:gd name="connsiteX8" fmla="*/ 145644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145644" y="0"/>
                </a:moveTo>
                <a:lnTo>
                  <a:pt x="400050" y="0"/>
                </a:lnTo>
                <a:cubicBezTo>
                  <a:pt x="905059" y="0"/>
                  <a:pt x="1314450" y="409391"/>
                  <a:pt x="1314450" y="914400"/>
                </a:cubicBezTo>
                <a:cubicBezTo>
                  <a:pt x="1314450" y="1419409"/>
                  <a:pt x="905059" y="1828800"/>
                  <a:pt x="400050" y="1828800"/>
                </a:cubicBezTo>
                <a:lnTo>
                  <a:pt x="145644" y="1828800"/>
                </a:lnTo>
                <a:lnTo>
                  <a:pt x="144740" y="1826447"/>
                </a:lnTo>
                <a:cubicBezTo>
                  <a:pt x="50674" y="1538331"/>
                  <a:pt x="0" y="1232003"/>
                  <a:pt x="0" y="914400"/>
                </a:cubicBezTo>
                <a:cubicBezTo>
                  <a:pt x="0" y="596796"/>
                  <a:pt x="50674" y="290468"/>
                  <a:pt x="144740" y="2353"/>
                </a:cubicBezTo>
                <a:lnTo>
                  <a:pt x="1456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58059C9-A050-416B-8CAD-4D31321628A3}"/>
              </a:ext>
            </a:extLst>
          </p:cNvPr>
          <p:cNvSpPr/>
          <p:nvPr/>
        </p:nvSpPr>
        <p:spPr>
          <a:xfrm>
            <a:off x="11049000" y="4229100"/>
            <a:ext cx="1314450" cy="1828800"/>
          </a:xfrm>
          <a:custGeom>
            <a:avLst/>
            <a:gdLst>
              <a:gd name="connsiteX0" fmla="*/ 914400 w 1314450"/>
              <a:gd name="connsiteY0" fmla="*/ 0 h 1828800"/>
              <a:gd name="connsiteX1" fmla="*/ 1168806 w 1314450"/>
              <a:gd name="connsiteY1" fmla="*/ 0 h 1828800"/>
              <a:gd name="connsiteX2" fmla="*/ 1169710 w 1314450"/>
              <a:gd name="connsiteY2" fmla="*/ 2353 h 1828800"/>
              <a:gd name="connsiteX3" fmla="*/ 1314450 w 1314450"/>
              <a:gd name="connsiteY3" fmla="*/ 914400 h 1828800"/>
              <a:gd name="connsiteX4" fmla="*/ 1169710 w 1314450"/>
              <a:gd name="connsiteY4" fmla="*/ 1826447 h 1828800"/>
              <a:gd name="connsiteX5" fmla="*/ 1168806 w 1314450"/>
              <a:gd name="connsiteY5" fmla="*/ 1828800 h 1828800"/>
              <a:gd name="connsiteX6" fmla="*/ 914400 w 1314450"/>
              <a:gd name="connsiteY6" fmla="*/ 1828800 h 1828800"/>
              <a:gd name="connsiteX7" fmla="*/ 0 w 1314450"/>
              <a:gd name="connsiteY7" fmla="*/ 914400 h 1828800"/>
              <a:gd name="connsiteX8" fmla="*/ 914400 w 131445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1828800">
                <a:moveTo>
                  <a:pt x="914400" y="0"/>
                </a:moveTo>
                <a:lnTo>
                  <a:pt x="1168806" y="0"/>
                </a:lnTo>
                <a:lnTo>
                  <a:pt x="1169710" y="2353"/>
                </a:lnTo>
                <a:cubicBezTo>
                  <a:pt x="1263776" y="290468"/>
                  <a:pt x="1314450" y="596796"/>
                  <a:pt x="1314450" y="914400"/>
                </a:cubicBezTo>
                <a:cubicBezTo>
                  <a:pt x="1314450" y="1232003"/>
                  <a:pt x="1263776" y="1538331"/>
                  <a:pt x="1169710" y="1826447"/>
                </a:cubicBezTo>
                <a:lnTo>
                  <a:pt x="1168806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7D4633E6-B5C9-4E1C-9EC3-9F9365E598C7}"/>
              </a:ext>
            </a:extLst>
          </p:cNvPr>
          <p:cNvSpPr/>
          <p:nvPr/>
        </p:nvSpPr>
        <p:spPr>
          <a:xfrm>
            <a:off x="6197602" y="6376988"/>
            <a:ext cx="2031999" cy="1600549"/>
          </a:xfrm>
          <a:custGeom>
            <a:avLst/>
            <a:gdLst>
              <a:gd name="connsiteX0" fmla="*/ 0 w 2031999"/>
              <a:gd name="connsiteY0" fmla="*/ 0 h 1600549"/>
              <a:gd name="connsiteX1" fmla="*/ 1117599 w 2031999"/>
              <a:gd name="connsiteY1" fmla="*/ 0 h 1600549"/>
              <a:gd name="connsiteX2" fmla="*/ 2031999 w 2031999"/>
              <a:gd name="connsiteY2" fmla="*/ 914400 h 1600549"/>
              <a:gd name="connsiteX3" fmla="*/ 1764177 w 2031999"/>
              <a:gd name="connsiteY3" fmla="*/ 1560978 h 1600549"/>
              <a:gd name="connsiteX4" fmla="*/ 1716217 w 2031999"/>
              <a:gd name="connsiteY4" fmla="*/ 1600549 h 1600549"/>
              <a:gd name="connsiteX5" fmla="*/ 1693244 w 2031999"/>
              <a:gd name="connsiteY5" fmla="*/ 1592539 h 1600549"/>
              <a:gd name="connsiteX6" fmla="*/ 115519 w 2031999"/>
              <a:gd name="connsiteY6" fmla="*/ 228451 h 1600549"/>
              <a:gd name="connsiteX7" fmla="*/ 0 w 2031999"/>
              <a:gd name="connsiteY7" fmla="*/ 0 h 160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1999" h="1600549">
                <a:moveTo>
                  <a:pt x="0" y="0"/>
                </a:moveTo>
                <a:lnTo>
                  <a:pt x="1117599" y="0"/>
                </a:lnTo>
                <a:cubicBezTo>
                  <a:pt x="1622608" y="0"/>
                  <a:pt x="2031999" y="409391"/>
                  <a:pt x="2031999" y="914400"/>
                </a:cubicBezTo>
                <a:cubicBezTo>
                  <a:pt x="2031999" y="1166905"/>
                  <a:pt x="1929651" y="1395505"/>
                  <a:pt x="1764177" y="1560978"/>
                </a:cubicBezTo>
                <a:lnTo>
                  <a:pt x="1716217" y="1600549"/>
                </a:lnTo>
                <a:lnTo>
                  <a:pt x="1693244" y="1592539"/>
                </a:lnTo>
                <a:cubicBezTo>
                  <a:pt x="1019197" y="1320937"/>
                  <a:pt x="462451" y="836864"/>
                  <a:pt x="115519" y="22845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7DD7730-2D4A-477A-9E3A-F35AB0323861}"/>
              </a:ext>
            </a:extLst>
          </p:cNvPr>
          <p:cNvSpPr/>
          <p:nvPr/>
        </p:nvSpPr>
        <p:spPr>
          <a:xfrm>
            <a:off x="10058400" y="6396038"/>
            <a:ext cx="2022366" cy="1587158"/>
          </a:xfrm>
          <a:custGeom>
            <a:avLst/>
            <a:gdLst>
              <a:gd name="connsiteX0" fmla="*/ 914400 w 2022366"/>
              <a:gd name="connsiteY0" fmla="*/ 0 h 1587158"/>
              <a:gd name="connsiteX1" fmla="*/ 2022366 w 2022366"/>
              <a:gd name="connsiteY1" fmla="*/ 0 h 1587158"/>
              <a:gd name="connsiteX2" fmla="*/ 1916480 w 2022366"/>
              <a:gd name="connsiteY2" fmla="*/ 209400 h 1587158"/>
              <a:gd name="connsiteX3" fmla="*/ 338755 w 2022366"/>
              <a:gd name="connsiteY3" fmla="*/ 1573488 h 1587158"/>
              <a:gd name="connsiteX4" fmla="*/ 299552 w 2022366"/>
              <a:gd name="connsiteY4" fmla="*/ 1587158 h 1587158"/>
              <a:gd name="connsiteX5" fmla="*/ 267822 w 2022366"/>
              <a:gd name="connsiteY5" fmla="*/ 1560978 h 1587158"/>
              <a:gd name="connsiteX6" fmla="*/ 0 w 2022366"/>
              <a:gd name="connsiteY6" fmla="*/ 914400 h 1587158"/>
              <a:gd name="connsiteX7" fmla="*/ 914400 w 2022366"/>
              <a:gd name="connsiteY7" fmla="*/ 0 h 158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2366" h="1587158">
                <a:moveTo>
                  <a:pt x="914400" y="0"/>
                </a:moveTo>
                <a:lnTo>
                  <a:pt x="2022366" y="0"/>
                </a:lnTo>
                <a:lnTo>
                  <a:pt x="1916480" y="209400"/>
                </a:lnTo>
                <a:cubicBezTo>
                  <a:pt x="1569547" y="817813"/>
                  <a:pt x="1012802" y="1301886"/>
                  <a:pt x="338755" y="1573488"/>
                </a:cubicBezTo>
                <a:lnTo>
                  <a:pt x="299552" y="1587158"/>
                </a:lnTo>
                <a:lnTo>
                  <a:pt x="267822" y="1560978"/>
                </a:lnTo>
                <a:cubicBezTo>
                  <a:pt x="102348" y="1395505"/>
                  <a:pt x="0" y="1166905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1E757B-D82A-41BF-8D9F-EF672DAE33EA}"/>
              </a:ext>
            </a:extLst>
          </p:cNvPr>
          <p:cNvSpPr/>
          <p:nvPr/>
        </p:nvSpPr>
        <p:spPr>
          <a:xfrm>
            <a:off x="10357952" y="2062162"/>
            <a:ext cx="5491648" cy="1828800"/>
          </a:xfrm>
          <a:custGeom>
            <a:avLst/>
            <a:gdLst>
              <a:gd name="connsiteX0" fmla="*/ 614848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1722814 w 5491648"/>
              <a:gd name="connsiteY4" fmla="*/ 1828800 h 1828800"/>
              <a:gd name="connsiteX5" fmla="*/ 1616928 w 5491648"/>
              <a:gd name="connsiteY5" fmla="*/ 1619400 h 1828800"/>
              <a:gd name="connsiteX6" fmla="*/ 39203 w 5491648"/>
              <a:gd name="connsiteY6" fmla="*/ 255312 h 1828800"/>
              <a:gd name="connsiteX7" fmla="*/ 0 w 5491648"/>
              <a:gd name="connsiteY7" fmla="*/ 241642 h 1828800"/>
              <a:gd name="connsiteX8" fmla="*/ 103598 w 5491648"/>
              <a:gd name="connsiteY8" fmla="*/ 156165 h 1828800"/>
              <a:gd name="connsiteX9" fmla="*/ 614848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614848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1722814" y="1828800"/>
                </a:lnTo>
                <a:lnTo>
                  <a:pt x="1616928" y="1619400"/>
                </a:lnTo>
                <a:cubicBezTo>
                  <a:pt x="1269995" y="1010987"/>
                  <a:pt x="713250" y="526914"/>
                  <a:pt x="39203" y="255312"/>
                </a:cubicBezTo>
                <a:lnTo>
                  <a:pt x="0" y="241642"/>
                </a:lnTo>
                <a:lnTo>
                  <a:pt x="103598" y="156165"/>
                </a:lnTo>
                <a:cubicBezTo>
                  <a:pt x="249538" y="57570"/>
                  <a:pt x="425470" y="0"/>
                  <a:pt x="61484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1095C45-0DB8-417B-B8E2-0E058B276F48}"/>
              </a:ext>
            </a:extLst>
          </p:cNvPr>
          <p:cNvSpPr/>
          <p:nvPr/>
        </p:nvSpPr>
        <p:spPr>
          <a:xfrm>
            <a:off x="2438401" y="2076450"/>
            <a:ext cx="5479475" cy="1828800"/>
          </a:xfrm>
          <a:custGeom>
            <a:avLst/>
            <a:gdLst>
              <a:gd name="connsiteX0" fmla="*/ 914400 w 5479475"/>
              <a:gd name="connsiteY0" fmla="*/ 0 h 1828800"/>
              <a:gd name="connsiteX1" fmla="*/ 4876800 w 5479475"/>
              <a:gd name="connsiteY1" fmla="*/ 0 h 1828800"/>
              <a:gd name="connsiteX2" fmla="*/ 5388050 w 5479475"/>
              <a:gd name="connsiteY2" fmla="*/ 156165 h 1828800"/>
              <a:gd name="connsiteX3" fmla="*/ 5479475 w 5479475"/>
              <a:gd name="connsiteY3" fmla="*/ 231599 h 1828800"/>
              <a:gd name="connsiteX4" fmla="*/ 5452445 w 5479475"/>
              <a:gd name="connsiteY4" fmla="*/ 241024 h 1828800"/>
              <a:gd name="connsiteX5" fmla="*/ 3874720 w 5479475"/>
              <a:gd name="connsiteY5" fmla="*/ 1605112 h 1828800"/>
              <a:gd name="connsiteX6" fmla="*/ 3761609 w 5479475"/>
              <a:gd name="connsiteY6" fmla="*/ 1828800 h 1828800"/>
              <a:gd name="connsiteX7" fmla="*/ 914400 w 5479475"/>
              <a:gd name="connsiteY7" fmla="*/ 1828800 h 1828800"/>
              <a:gd name="connsiteX8" fmla="*/ 0 w 5479475"/>
              <a:gd name="connsiteY8" fmla="*/ 914400 h 1828800"/>
              <a:gd name="connsiteX9" fmla="*/ 914400 w 5479475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9475" h="1828800">
                <a:moveTo>
                  <a:pt x="914400" y="0"/>
                </a:moveTo>
                <a:lnTo>
                  <a:pt x="4876800" y="0"/>
                </a:lnTo>
                <a:cubicBezTo>
                  <a:pt x="5066178" y="0"/>
                  <a:pt x="5242110" y="57570"/>
                  <a:pt x="5388050" y="156165"/>
                </a:cubicBezTo>
                <a:lnTo>
                  <a:pt x="5479475" y="231599"/>
                </a:lnTo>
                <a:lnTo>
                  <a:pt x="5452445" y="241024"/>
                </a:lnTo>
                <a:cubicBezTo>
                  <a:pt x="4778398" y="512626"/>
                  <a:pt x="4221652" y="996699"/>
                  <a:pt x="3874720" y="1605112"/>
                </a:cubicBezTo>
                <a:lnTo>
                  <a:pt x="3761609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A5B725D-2316-4B0C-B23D-7E53C1E279DE}"/>
              </a:ext>
            </a:extLst>
          </p:cNvPr>
          <p:cNvSpPr/>
          <p:nvPr/>
        </p:nvSpPr>
        <p:spPr>
          <a:xfrm>
            <a:off x="1447800" y="4229100"/>
            <a:ext cx="4622394" cy="1828800"/>
          </a:xfrm>
          <a:custGeom>
            <a:avLst/>
            <a:gdLst>
              <a:gd name="connsiteX0" fmla="*/ 914400 w 4622394"/>
              <a:gd name="connsiteY0" fmla="*/ 0 h 1828800"/>
              <a:gd name="connsiteX1" fmla="*/ 4622394 w 4622394"/>
              <a:gd name="connsiteY1" fmla="*/ 0 h 1828800"/>
              <a:gd name="connsiteX2" fmla="*/ 4621490 w 4622394"/>
              <a:gd name="connsiteY2" fmla="*/ 2353 h 1828800"/>
              <a:gd name="connsiteX3" fmla="*/ 4476750 w 4622394"/>
              <a:gd name="connsiteY3" fmla="*/ 914400 h 1828800"/>
              <a:gd name="connsiteX4" fmla="*/ 4621490 w 4622394"/>
              <a:gd name="connsiteY4" fmla="*/ 1826447 h 1828800"/>
              <a:gd name="connsiteX5" fmla="*/ 4622394 w 4622394"/>
              <a:gd name="connsiteY5" fmla="*/ 1828800 h 1828800"/>
              <a:gd name="connsiteX6" fmla="*/ 914400 w 4622394"/>
              <a:gd name="connsiteY6" fmla="*/ 1828800 h 1828800"/>
              <a:gd name="connsiteX7" fmla="*/ 0 w 4622394"/>
              <a:gd name="connsiteY7" fmla="*/ 914400 h 1828800"/>
              <a:gd name="connsiteX8" fmla="*/ 91440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914400" y="0"/>
                </a:moveTo>
                <a:lnTo>
                  <a:pt x="4622394" y="0"/>
                </a:lnTo>
                <a:lnTo>
                  <a:pt x="4621490" y="2353"/>
                </a:lnTo>
                <a:cubicBezTo>
                  <a:pt x="4527424" y="290468"/>
                  <a:pt x="4476750" y="596796"/>
                  <a:pt x="4476750" y="914400"/>
                </a:cubicBezTo>
                <a:cubicBezTo>
                  <a:pt x="4476750" y="1232003"/>
                  <a:pt x="4527424" y="1538331"/>
                  <a:pt x="4621490" y="1826447"/>
                </a:cubicBezTo>
                <a:lnTo>
                  <a:pt x="4622394" y="1828800"/>
                </a:ln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01617E4-E59C-4DEB-ABE6-5A489FD01DBB}"/>
              </a:ext>
            </a:extLst>
          </p:cNvPr>
          <p:cNvSpPr/>
          <p:nvPr/>
        </p:nvSpPr>
        <p:spPr>
          <a:xfrm>
            <a:off x="12217806" y="4229100"/>
            <a:ext cx="4622394" cy="1828800"/>
          </a:xfrm>
          <a:custGeom>
            <a:avLst/>
            <a:gdLst>
              <a:gd name="connsiteX0" fmla="*/ 0 w 4622394"/>
              <a:gd name="connsiteY0" fmla="*/ 0 h 1828800"/>
              <a:gd name="connsiteX1" fmla="*/ 3707994 w 4622394"/>
              <a:gd name="connsiteY1" fmla="*/ 0 h 1828800"/>
              <a:gd name="connsiteX2" fmla="*/ 4622394 w 4622394"/>
              <a:gd name="connsiteY2" fmla="*/ 914400 h 1828800"/>
              <a:gd name="connsiteX3" fmla="*/ 3707994 w 4622394"/>
              <a:gd name="connsiteY3" fmla="*/ 1828800 h 1828800"/>
              <a:gd name="connsiteX4" fmla="*/ 0 w 4622394"/>
              <a:gd name="connsiteY4" fmla="*/ 1828800 h 1828800"/>
              <a:gd name="connsiteX5" fmla="*/ 904 w 4622394"/>
              <a:gd name="connsiteY5" fmla="*/ 1826447 h 1828800"/>
              <a:gd name="connsiteX6" fmla="*/ 145644 w 4622394"/>
              <a:gd name="connsiteY6" fmla="*/ 914400 h 1828800"/>
              <a:gd name="connsiteX7" fmla="*/ 904 w 4622394"/>
              <a:gd name="connsiteY7" fmla="*/ 2353 h 1828800"/>
              <a:gd name="connsiteX8" fmla="*/ 0 w 4622394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394" h="1828800">
                <a:moveTo>
                  <a:pt x="0" y="0"/>
                </a:moveTo>
                <a:lnTo>
                  <a:pt x="3707994" y="0"/>
                </a:lnTo>
                <a:cubicBezTo>
                  <a:pt x="4213003" y="0"/>
                  <a:pt x="4622394" y="409391"/>
                  <a:pt x="4622394" y="914400"/>
                </a:cubicBezTo>
                <a:cubicBezTo>
                  <a:pt x="4622394" y="1419409"/>
                  <a:pt x="4213003" y="1828800"/>
                  <a:pt x="3707994" y="1828800"/>
                </a:cubicBezTo>
                <a:lnTo>
                  <a:pt x="0" y="1828800"/>
                </a:lnTo>
                <a:lnTo>
                  <a:pt x="904" y="1826447"/>
                </a:lnTo>
                <a:cubicBezTo>
                  <a:pt x="94970" y="1538331"/>
                  <a:pt x="145644" y="1232003"/>
                  <a:pt x="145644" y="914400"/>
                </a:cubicBezTo>
                <a:cubicBezTo>
                  <a:pt x="145644" y="596796"/>
                  <a:pt x="94970" y="290468"/>
                  <a:pt x="904" y="235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FEFAEC9-B121-42A1-AE26-27B3680D35FF}"/>
              </a:ext>
            </a:extLst>
          </p:cNvPr>
          <p:cNvSpPr/>
          <p:nvPr/>
        </p:nvSpPr>
        <p:spPr>
          <a:xfrm>
            <a:off x="2438400" y="6376987"/>
            <a:ext cx="5475418" cy="1828800"/>
          </a:xfrm>
          <a:custGeom>
            <a:avLst/>
            <a:gdLst>
              <a:gd name="connsiteX0" fmla="*/ 914400 w 5475418"/>
              <a:gd name="connsiteY0" fmla="*/ 0 h 1828800"/>
              <a:gd name="connsiteX1" fmla="*/ 3759201 w 5475418"/>
              <a:gd name="connsiteY1" fmla="*/ 0 h 1828800"/>
              <a:gd name="connsiteX2" fmla="*/ 3874720 w 5475418"/>
              <a:gd name="connsiteY2" fmla="*/ 228451 h 1828800"/>
              <a:gd name="connsiteX3" fmla="*/ 5452445 w 5475418"/>
              <a:gd name="connsiteY3" fmla="*/ 1592539 h 1828800"/>
              <a:gd name="connsiteX4" fmla="*/ 5475418 w 5475418"/>
              <a:gd name="connsiteY4" fmla="*/ 1600549 h 1828800"/>
              <a:gd name="connsiteX5" fmla="*/ 5388050 w 5475418"/>
              <a:gd name="connsiteY5" fmla="*/ 1672635 h 1828800"/>
              <a:gd name="connsiteX6" fmla="*/ 4876800 w 5475418"/>
              <a:gd name="connsiteY6" fmla="*/ 1828800 h 1828800"/>
              <a:gd name="connsiteX7" fmla="*/ 914400 w 5475418"/>
              <a:gd name="connsiteY7" fmla="*/ 1828800 h 1828800"/>
              <a:gd name="connsiteX8" fmla="*/ 0 w 5475418"/>
              <a:gd name="connsiteY8" fmla="*/ 914400 h 1828800"/>
              <a:gd name="connsiteX9" fmla="*/ 914400 w 547541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5418" h="1828800">
                <a:moveTo>
                  <a:pt x="914400" y="0"/>
                </a:moveTo>
                <a:lnTo>
                  <a:pt x="3759201" y="0"/>
                </a:lnTo>
                <a:lnTo>
                  <a:pt x="3874720" y="228451"/>
                </a:lnTo>
                <a:cubicBezTo>
                  <a:pt x="4221652" y="836864"/>
                  <a:pt x="4778398" y="1320937"/>
                  <a:pt x="5452445" y="1592539"/>
                </a:cubicBezTo>
                <a:lnTo>
                  <a:pt x="5475418" y="1600549"/>
                </a:lnTo>
                <a:lnTo>
                  <a:pt x="5388050" y="1672635"/>
                </a:lnTo>
                <a:cubicBezTo>
                  <a:pt x="5242110" y="1771230"/>
                  <a:pt x="5066178" y="1828800"/>
                  <a:pt x="4876800" y="18288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6333052-64FD-4883-BAA7-393AEE4DC385}"/>
              </a:ext>
            </a:extLst>
          </p:cNvPr>
          <p:cNvSpPr/>
          <p:nvPr/>
        </p:nvSpPr>
        <p:spPr>
          <a:xfrm>
            <a:off x="10357952" y="6396038"/>
            <a:ext cx="5491648" cy="1828800"/>
          </a:xfrm>
          <a:custGeom>
            <a:avLst/>
            <a:gdLst>
              <a:gd name="connsiteX0" fmla="*/ 1722814 w 5491648"/>
              <a:gd name="connsiteY0" fmla="*/ 0 h 1828800"/>
              <a:gd name="connsiteX1" fmla="*/ 4577248 w 5491648"/>
              <a:gd name="connsiteY1" fmla="*/ 0 h 1828800"/>
              <a:gd name="connsiteX2" fmla="*/ 5491648 w 5491648"/>
              <a:gd name="connsiteY2" fmla="*/ 914400 h 1828800"/>
              <a:gd name="connsiteX3" fmla="*/ 4577248 w 5491648"/>
              <a:gd name="connsiteY3" fmla="*/ 1828800 h 1828800"/>
              <a:gd name="connsiteX4" fmla="*/ 614848 w 5491648"/>
              <a:gd name="connsiteY4" fmla="*/ 1828800 h 1828800"/>
              <a:gd name="connsiteX5" fmla="*/ 103598 w 5491648"/>
              <a:gd name="connsiteY5" fmla="*/ 1672635 h 1828800"/>
              <a:gd name="connsiteX6" fmla="*/ 0 w 5491648"/>
              <a:gd name="connsiteY6" fmla="*/ 1587158 h 1828800"/>
              <a:gd name="connsiteX7" fmla="*/ 39203 w 5491648"/>
              <a:gd name="connsiteY7" fmla="*/ 1573488 h 1828800"/>
              <a:gd name="connsiteX8" fmla="*/ 1616928 w 5491648"/>
              <a:gd name="connsiteY8" fmla="*/ 209400 h 1828800"/>
              <a:gd name="connsiteX9" fmla="*/ 1722814 w 5491648"/>
              <a:gd name="connsiteY9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648" h="1828800">
                <a:moveTo>
                  <a:pt x="1722814" y="0"/>
                </a:moveTo>
                <a:lnTo>
                  <a:pt x="4577248" y="0"/>
                </a:lnTo>
                <a:cubicBezTo>
                  <a:pt x="5082257" y="0"/>
                  <a:pt x="5491648" y="409391"/>
                  <a:pt x="5491648" y="914400"/>
                </a:cubicBezTo>
                <a:cubicBezTo>
                  <a:pt x="5491648" y="1419409"/>
                  <a:pt x="5082257" y="1828800"/>
                  <a:pt x="4577248" y="1828800"/>
                </a:cubicBezTo>
                <a:lnTo>
                  <a:pt x="614848" y="1828800"/>
                </a:lnTo>
                <a:cubicBezTo>
                  <a:pt x="425470" y="1828800"/>
                  <a:pt x="249538" y="1771230"/>
                  <a:pt x="103598" y="1672635"/>
                </a:cubicBezTo>
                <a:lnTo>
                  <a:pt x="0" y="1587158"/>
                </a:lnTo>
                <a:lnTo>
                  <a:pt x="39203" y="1573488"/>
                </a:lnTo>
                <a:cubicBezTo>
                  <a:pt x="713250" y="1301886"/>
                  <a:pt x="1269995" y="817813"/>
                  <a:pt x="1616928" y="209400"/>
                </a:cubicBezTo>
                <a:lnTo>
                  <a:pt x="172281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70EC1CA-C5A0-422E-B90A-79F70E3D8952}"/>
              </a:ext>
            </a:extLst>
          </p:cNvPr>
          <p:cNvSpPr txBox="1"/>
          <p:nvPr/>
        </p:nvSpPr>
        <p:spPr>
          <a:xfrm>
            <a:off x="10543410" y="2543385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4ADC8E-A735-428B-9E0E-A22EC06A1D58}"/>
              </a:ext>
            </a:extLst>
          </p:cNvPr>
          <p:cNvSpPr txBox="1"/>
          <p:nvPr/>
        </p:nvSpPr>
        <p:spPr>
          <a:xfrm>
            <a:off x="11493906" y="4521489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B5BBAA7-6569-4CDA-90FD-153B3ADF8681}"/>
              </a:ext>
            </a:extLst>
          </p:cNvPr>
          <p:cNvSpPr txBox="1"/>
          <p:nvPr/>
        </p:nvSpPr>
        <p:spPr>
          <a:xfrm>
            <a:off x="10541003" y="6442023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716954-3BED-4DCE-B1EA-70210E5DA1B7}"/>
              </a:ext>
            </a:extLst>
          </p:cNvPr>
          <p:cNvSpPr txBox="1"/>
          <p:nvPr/>
        </p:nvSpPr>
        <p:spPr>
          <a:xfrm>
            <a:off x="7111741" y="6369368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685B90-1C14-4C35-BB2A-028443CF03FB}"/>
              </a:ext>
            </a:extLst>
          </p:cNvPr>
          <p:cNvSpPr txBox="1"/>
          <p:nvPr/>
        </p:nvSpPr>
        <p:spPr>
          <a:xfrm>
            <a:off x="6313546" y="4474340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40C78B2-44F0-4BEA-AF99-3A165D00DF71}"/>
              </a:ext>
            </a:extLst>
          </p:cNvPr>
          <p:cNvSpPr txBox="1"/>
          <p:nvPr/>
        </p:nvSpPr>
        <p:spPr>
          <a:xfrm>
            <a:off x="7284724" y="2436852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53A1054-1DCE-4B62-AE74-73BC345C4827}"/>
              </a:ext>
            </a:extLst>
          </p:cNvPr>
          <p:cNvSpPr txBox="1"/>
          <p:nvPr/>
        </p:nvSpPr>
        <p:spPr>
          <a:xfrm>
            <a:off x="12129367" y="2543385"/>
            <a:ext cx="255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Introduction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FD44F7D-19A8-4766-BC1A-3A272CFE344E}"/>
              </a:ext>
            </a:extLst>
          </p:cNvPr>
          <p:cNvSpPr txBox="1"/>
          <p:nvPr/>
        </p:nvSpPr>
        <p:spPr>
          <a:xfrm>
            <a:off x="13087350" y="4581435"/>
            <a:ext cx="2554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Matrices de migrations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5DDAFB-B013-4715-86DB-E4FE1B9910EA}"/>
              </a:ext>
            </a:extLst>
          </p:cNvPr>
          <p:cNvSpPr txBox="1"/>
          <p:nvPr/>
        </p:nvSpPr>
        <p:spPr>
          <a:xfrm>
            <a:off x="11696669" y="6710273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économétrique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EAF731-1684-4507-AA48-2D1477CCAA09}"/>
              </a:ext>
            </a:extLst>
          </p:cNvPr>
          <p:cNvSpPr txBox="1"/>
          <p:nvPr/>
        </p:nvSpPr>
        <p:spPr>
          <a:xfrm>
            <a:off x="3500817" y="6587773"/>
            <a:ext cx="320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Modèle alternatif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814902-063D-4B30-8502-8A21BBBD3C67}"/>
              </a:ext>
            </a:extLst>
          </p:cNvPr>
          <p:cNvSpPr txBox="1"/>
          <p:nvPr/>
        </p:nvSpPr>
        <p:spPr>
          <a:xfrm>
            <a:off x="2458552" y="4752321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Projections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E4426FB-DBC8-4F8D-A44C-82F415498F60}"/>
              </a:ext>
            </a:extLst>
          </p:cNvPr>
          <p:cNvSpPr txBox="1"/>
          <p:nvPr/>
        </p:nvSpPr>
        <p:spPr>
          <a:xfrm>
            <a:off x="3386929" y="2547731"/>
            <a:ext cx="320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Conclusion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DAD1948-690A-45BD-9983-77107F49991E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Agenda</a:t>
            </a:r>
          </a:p>
        </p:txBody>
      </p:sp>
      <p:pic>
        <p:nvPicPr>
          <p:cNvPr id="44" name="Graphique 43" descr="Tableau avec un remplissage uni">
            <a:extLst>
              <a:ext uri="{FF2B5EF4-FFF2-40B4-BE49-F238E27FC236}">
                <a16:creationId xmlns:a16="http://schemas.microsoft.com/office/drawing/2014/main" id="{6B2E50B2-683A-43CC-9218-02B173CCC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87543" y="5310859"/>
            <a:ext cx="637251" cy="637251"/>
          </a:xfrm>
          <a:prstGeom prst="rect">
            <a:avLst/>
          </a:prstGeom>
        </p:spPr>
      </p:pic>
      <p:pic>
        <p:nvPicPr>
          <p:cNvPr id="48" name="Graphique 47" descr="Graphique à barres avec tendance à la baisse avec un remplissage uni">
            <a:extLst>
              <a:ext uri="{FF2B5EF4-FFF2-40B4-BE49-F238E27FC236}">
                <a16:creationId xmlns:a16="http://schemas.microsoft.com/office/drawing/2014/main" id="{DA4ECDCE-6FC1-40E2-8D7E-7F583E3CB6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9593" y="5129720"/>
            <a:ext cx="646331" cy="646331"/>
          </a:xfrm>
          <a:prstGeom prst="rect">
            <a:avLst/>
          </a:prstGeom>
        </p:spPr>
      </p:pic>
      <p:pic>
        <p:nvPicPr>
          <p:cNvPr id="52" name="Graphique 51" descr="Livre fermé avec un remplissage uni">
            <a:extLst>
              <a:ext uri="{FF2B5EF4-FFF2-40B4-BE49-F238E27FC236}">
                <a16:creationId xmlns:a16="http://schemas.microsoft.com/office/drawing/2014/main" id="{B3972231-8082-465D-9554-E0A2A123B6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1800" y="2973169"/>
            <a:ext cx="646331" cy="646331"/>
          </a:xfrm>
          <a:prstGeom prst="rect">
            <a:avLst/>
          </a:prstGeom>
        </p:spPr>
      </p:pic>
      <p:pic>
        <p:nvPicPr>
          <p:cNvPr id="54" name="Graphique 53" descr="Création de récits avec un remplissage uni">
            <a:extLst>
              <a:ext uri="{FF2B5EF4-FFF2-40B4-BE49-F238E27FC236}">
                <a16:creationId xmlns:a16="http://schemas.microsoft.com/office/drawing/2014/main" id="{059E5272-1BBA-43F4-8DA4-879973B344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517" y="2922820"/>
            <a:ext cx="728561" cy="728561"/>
          </a:xfrm>
          <a:prstGeom prst="rect">
            <a:avLst/>
          </a:prstGeom>
        </p:spPr>
      </p:pic>
      <p:pic>
        <p:nvPicPr>
          <p:cNvPr id="56" name="Graphique 55" descr="Graphique linéaire avec un remplissage uni">
            <a:extLst>
              <a:ext uri="{FF2B5EF4-FFF2-40B4-BE49-F238E27FC236}">
                <a16:creationId xmlns:a16="http://schemas.microsoft.com/office/drawing/2014/main" id="{CC32E346-6BB1-4ED2-8526-007484A061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565" y="7354836"/>
            <a:ext cx="684264" cy="684264"/>
          </a:xfrm>
          <a:prstGeom prst="rect">
            <a:avLst/>
          </a:prstGeom>
        </p:spPr>
      </p:pic>
      <p:pic>
        <p:nvPicPr>
          <p:cNvPr id="58" name="Graphique 57" descr="Graphique périodique avec un remplissage uni">
            <a:extLst>
              <a:ext uri="{FF2B5EF4-FFF2-40B4-BE49-F238E27FC236}">
                <a16:creationId xmlns:a16="http://schemas.microsoft.com/office/drawing/2014/main" id="{AB071839-47C6-425F-82EB-6F403466FF1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17457" y="7355053"/>
            <a:ext cx="718750" cy="7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390800-F99F-448E-A434-F6F107F2BADA}"/>
              </a:ext>
            </a:extLst>
          </p:cNvPr>
          <p:cNvSpPr/>
          <p:nvPr/>
        </p:nvSpPr>
        <p:spPr>
          <a:xfrm rot="5400000">
            <a:off x="7029940" y="-5358685"/>
            <a:ext cx="4148517" cy="17922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635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46079FF-D11D-4812-BF1F-2E1A505FF371}"/>
              </a:ext>
            </a:extLst>
          </p:cNvPr>
          <p:cNvSpPr txBox="1"/>
          <p:nvPr/>
        </p:nvSpPr>
        <p:spPr>
          <a:xfrm>
            <a:off x="208111" y="2521899"/>
            <a:ext cx="98822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/>
              <a:t>Construction de matrices PIT de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migrations</a:t>
            </a: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annuelles</a:t>
            </a: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2400" dirty="0"/>
              <a:t>avec un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pas</a:t>
            </a: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mensuel</a:t>
            </a:r>
            <a:r>
              <a:rPr lang="fr-FR" sz="24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/>
              <a:t>Pour chaque date t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/>
              <a:t>Sélection des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contreparties saines</a:t>
            </a:r>
            <a:r>
              <a:rPr lang="fr-FR" sz="2400" dirty="0"/>
              <a:t> 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/>
              <a:t>Pour chaque matrices, seules les contreparties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présentes tout au long</a:t>
            </a:r>
            <a:r>
              <a:rPr lang="fr-FR" sz="2400" dirty="0"/>
              <a:t> de l’année sont gardées ;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400" dirty="0"/>
              <a:t>Chaque élément de la matrice est un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pourcentage du total de la ligne</a:t>
            </a:r>
            <a:r>
              <a:rPr lang="fr-FR" sz="2400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45996-64AE-458C-AD16-8DD954B0E858}"/>
              </a:ext>
            </a:extLst>
          </p:cNvPr>
          <p:cNvSpPr/>
          <p:nvPr/>
        </p:nvSpPr>
        <p:spPr>
          <a:xfrm rot="5400000">
            <a:off x="1459875" y="4607548"/>
            <a:ext cx="4252569" cy="6848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635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9B0769C4-6A57-46F0-A0A6-8BDBDB03F663}"/>
              </a:ext>
            </a:extLst>
          </p:cNvPr>
          <p:cNvSpPr/>
          <p:nvPr/>
        </p:nvSpPr>
        <p:spPr>
          <a:xfrm>
            <a:off x="10739440" y="2464798"/>
            <a:ext cx="7162800" cy="2674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13C2198-EFB2-4AB0-BC98-BBB7B3F3B769}"/>
              </a:ext>
            </a:extLst>
          </p:cNvPr>
          <p:cNvCxnSpPr/>
          <p:nvPr/>
        </p:nvCxnSpPr>
        <p:spPr>
          <a:xfrm>
            <a:off x="11268075" y="2242800"/>
            <a:ext cx="0" cy="63935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AF69242-EEDA-4FE9-961C-AB3D2F54C9DE}"/>
              </a:ext>
            </a:extLst>
          </p:cNvPr>
          <p:cNvCxnSpPr/>
          <p:nvPr/>
        </p:nvCxnSpPr>
        <p:spPr>
          <a:xfrm>
            <a:off x="15535275" y="2242800"/>
            <a:ext cx="0" cy="63935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9F2BE67-138F-4392-9995-AEB5F00A726E}"/>
              </a:ext>
            </a:extLst>
          </p:cNvPr>
          <p:cNvSpPr txBox="1"/>
          <p:nvPr/>
        </p:nvSpPr>
        <p:spPr>
          <a:xfrm>
            <a:off x="10277475" y="1515132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Janvier </a:t>
            </a:r>
          </a:p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C24B60-D43E-448E-9372-EB71F70653E4}"/>
              </a:ext>
            </a:extLst>
          </p:cNvPr>
          <p:cNvSpPr txBox="1"/>
          <p:nvPr/>
        </p:nvSpPr>
        <p:spPr>
          <a:xfrm>
            <a:off x="14620874" y="151040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Janvier </a:t>
            </a:r>
          </a:p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D5B77C-19C8-464C-B603-D7CB97276A0B}"/>
              </a:ext>
            </a:extLst>
          </p:cNvPr>
          <p:cNvSpPr txBox="1"/>
          <p:nvPr/>
        </p:nvSpPr>
        <p:spPr>
          <a:xfrm>
            <a:off x="9753600" y="2881508"/>
            <a:ext cx="3028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Sélection d’une cohorte de contreparties saines et présentent tout au long des 12 mois suivants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418A717-4322-4FA3-AF44-4F88C995D601}"/>
              </a:ext>
            </a:extLst>
          </p:cNvPr>
          <p:cNvSpPr txBox="1"/>
          <p:nvPr/>
        </p:nvSpPr>
        <p:spPr>
          <a:xfrm>
            <a:off x="14182725" y="2983053"/>
            <a:ext cx="2705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regarde à t+12 dans quelle classe de notation sont les individus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906D87D-F97E-48EE-9548-B8EE72428A49}"/>
              </a:ext>
            </a:extLst>
          </p:cNvPr>
          <p:cNvSpPr/>
          <p:nvPr/>
        </p:nvSpPr>
        <p:spPr>
          <a:xfrm>
            <a:off x="11501441" y="2290235"/>
            <a:ext cx="3800469" cy="1943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1696863-6A2B-473F-8898-17931A55B088}"/>
              </a:ext>
            </a:extLst>
          </p:cNvPr>
          <p:cNvCxnSpPr/>
          <p:nvPr/>
        </p:nvCxnSpPr>
        <p:spPr>
          <a:xfrm>
            <a:off x="12106275" y="2219337"/>
            <a:ext cx="0" cy="639355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A731CDC-70B1-4B93-A61D-BBE819151BFA}"/>
              </a:ext>
            </a:extLst>
          </p:cNvPr>
          <p:cNvCxnSpPr/>
          <p:nvPr/>
        </p:nvCxnSpPr>
        <p:spPr>
          <a:xfrm>
            <a:off x="16373475" y="2249092"/>
            <a:ext cx="0" cy="639355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3517CE6F-7E64-4AA7-B602-E8DB20E5FCFA}"/>
              </a:ext>
            </a:extLst>
          </p:cNvPr>
          <p:cNvSpPr/>
          <p:nvPr/>
        </p:nvSpPr>
        <p:spPr>
          <a:xfrm>
            <a:off x="12420606" y="4416959"/>
            <a:ext cx="3800469" cy="194333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A7810A-A3C7-4F7C-BBFD-B7D742417DB8}"/>
              </a:ext>
            </a:extLst>
          </p:cNvPr>
          <p:cNvSpPr txBox="1"/>
          <p:nvPr/>
        </p:nvSpPr>
        <p:spPr>
          <a:xfrm>
            <a:off x="11268074" y="1533905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Février</a:t>
            </a:r>
            <a:r>
              <a:rPr lang="fr-FR" sz="2000" b="1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2010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5D6E37A-4CC4-491E-8E9E-17D846FA6649}"/>
              </a:ext>
            </a:extLst>
          </p:cNvPr>
          <p:cNvSpPr txBox="1"/>
          <p:nvPr/>
        </p:nvSpPr>
        <p:spPr>
          <a:xfrm>
            <a:off x="15459074" y="14859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Février </a:t>
            </a:r>
          </a:p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2011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B184DB5-31D7-4DA2-B19E-B187BB14846A}"/>
              </a:ext>
            </a:extLst>
          </p:cNvPr>
          <p:cNvSpPr txBox="1"/>
          <p:nvPr/>
        </p:nvSpPr>
        <p:spPr>
          <a:xfrm>
            <a:off x="12386309" y="4687492"/>
            <a:ext cx="3971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On décale la fenêtre d’un mois et on reprend les mêmes règles en t+1 qu’en t </a:t>
            </a:r>
          </a:p>
        </p:txBody>
      </p:sp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6930080E-25EB-4232-B332-24E1F3AD1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671665"/>
              </p:ext>
            </p:extLst>
          </p:nvPr>
        </p:nvGraphicFramePr>
        <p:xfrm>
          <a:off x="7199998" y="5924571"/>
          <a:ext cx="10887078" cy="4205313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176982">
                  <a:extLst>
                    <a:ext uri="{9D8B030D-6E8A-4147-A177-3AD203B41FA5}">
                      <a16:colId xmlns:a16="http://schemas.microsoft.com/office/drawing/2014/main" val="965595480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305540080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2792862839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711889705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1683540478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3584030203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3127085968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2799601099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1601546700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1722106935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1419908001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4155796929"/>
                    </a:ext>
                  </a:extLst>
                </a:gridCol>
              </a:tblGrid>
              <a:tr h="695383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Classe de notation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Défaut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137281"/>
                  </a:ext>
                </a:extLst>
              </a:tr>
              <a:tr h="350993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87,50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6,39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3,51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1,36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0,33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0,40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0,29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0,05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0,03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0,02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0,13</a:t>
                      </a:r>
                      <a:endParaRPr lang="fr-FR" sz="2000" b="1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124017"/>
                  </a:ext>
                </a:extLst>
              </a:tr>
              <a:tr h="350993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23,87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68,88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1,13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0" u="none" strike="noStrike" dirty="0">
                          <a:effectLst/>
                        </a:rPr>
                        <a:t>1,01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2,34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1,67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0,55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0,13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0,14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0,04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0,25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010200"/>
                  </a:ext>
                </a:extLst>
              </a:tr>
              <a:tr h="350993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5,37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26,23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59,85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0,63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0,32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4,02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2,25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0,36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0,29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0,21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0,47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93603"/>
                  </a:ext>
                </a:extLst>
              </a:tr>
              <a:tr h="350993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0,07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11,10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31,29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47,89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0,45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0,90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5,69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0,25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0,83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0,59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0,94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266315"/>
                  </a:ext>
                </a:extLst>
              </a:tr>
              <a:tr h="350993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0,06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10,09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9,67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17,48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51,71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1,02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6,14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0,39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1,25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0,56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1,62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15677"/>
                  </a:ext>
                </a:extLst>
              </a:tr>
              <a:tr h="350993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0,08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0,30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17,56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1,70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11,83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57,10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3,07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3,15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1,03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1,22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2,96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8175"/>
                  </a:ext>
                </a:extLst>
              </a:tr>
              <a:tr h="350993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0,06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0,36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0,39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8,02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3,77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11,87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62,07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1,56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3,38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2,10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6,43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215310"/>
                  </a:ext>
                </a:extLst>
              </a:tr>
              <a:tr h="350993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0,07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0,21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2,44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0,14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0,49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8,01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25,77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42,06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4,11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3,69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13,02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273574"/>
                  </a:ext>
                </a:extLst>
              </a:tr>
              <a:tr h="350993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0,00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0,57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0,65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0,73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2,18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3,07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16,18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9,55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35,19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7,85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24,03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05001"/>
                  </a:ext>
                </a:extLst>
              </a:tr>
              <a:tr h="350993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0,00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0,00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0,16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0,16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0,48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2,09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10,31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>
                          <a:effectLst/>
                        </a:rPr>
                        <a:t>8,53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14,01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u="none" strike="noStrike" dirty="0">
                          <a:effectLst/>
                        </a:rPr>
                        <a:t>14,65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49,60</a:t>
                      </a:r>
                      <a:endParaRPr lang="fr-FR" sz="2000" b="1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4" marR="5844" marT="584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2825"/>
                  </a:ext>
                </a:extLst>
              </a:tr>
            </a:tbl>
          </a:graphicData>
        </a:graphic>
      </p:graphicFrame>
      <p:sp>
        <p:nvSpPr>
          <p:cNvPr id="33" name="ZoneTexte 32">
            <a:extLst>
              <a:ext uri="{FF2B5EF4-FFF2-40B4-BE49-F238E27FC236}">
                <a16:creationId xmlns:a16="http://schemas.microsoft.com/office/drawing/2014/main" id="{EBDC1297-51E6-47E2-9E1D-077573F99D71}"/>
              </a:ext>
            </a:extLst>
          </p:cNvPr>
          <p:cNvSpPr txBox="1"/>
          <p:nvPr/>
        </p:nvSpPr>
        <p:spPr>
          <a:xfrm>
            <a:off x="465802" y="64106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0.13%</a:t>
            </a:r>
            <a:r>
              <a:rPr lang="fr-FR" sz="2400" dirty="0"/>
              <a:t> des individus étant dans la classe 1 en janvier 2011 sont tombés en défaut au cours de l’année.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52A5BE1-404D-4335-8C3D-D10B54C6D2AC}"/>
              </a:ext>
            </a:extLst>
          </p:cNvPr>
          <p:cNvSpPr txBox="1"/>
          <p:nvPr/>
        </p:nvSpPr>
        <p:spPr>
          <a:xfrm>
            <a:off x="465802" y="8116028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49,6% </a:t>
            </a:r>
            <a:r>
              <a:rPr lang="fr-FR" sz="2400" dirty="0"/>
              <a:t>des individus étant dans la classe 10 en janvier 2011 sont tombés en défaut au cours de l’année.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8DF68D5-DA1E-4A23-BB20-5AE7C60C1DE6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Matrices de migration (1/3)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4B6016D-0B79-492E-B5CC-F82E323FA706}"/>
              </a:ext>
            </a:extLst>
          </p:cNvPr>
          <p:cNvSpPr txBox="1"/>
          <p:nvPr/>
        </p:nvSpPr>
        <p:spPr>
          <a:xfrm>
            <a:off x="304801" y="697384"/>
            <a:ext cx="7955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Matrices Point In time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8187CBA-1309-48F2-BF46-9A08B1F71F3C}"/>
              </a:ext>
            </a:extLst>
          </p:cNvPr>
          <p:cNvSpPr txBox="1"/>
          <p:nvPr/>
        </p:nvSpPr>
        <p:spPr>
          <a:xfrm>
            <a:off x="222473" y="1787427"/>
            <a:ext cx="7712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/>
              <a:t>Objectif : calculer une matrice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TTC cumulée</a:t>
            </a:r>
            <a:r>
              <a:rPr lang="fr-FR" sz="2400" dirty="0"/>
              <a:t>.</a:t>
            </a:r>
          </a:p>
        </p:txBody>
      </p:sp>
      <p:sp>
        <p:nvSpPr>
          <p:cNvPr id="27" name="Ellipse 26"/>
          <p:cNvSpPr/>
          <p:nvPr/>
        </p:nvSpPr>
        <p:spPr>
          <a:xfrm>
            <a:off x="17186073" y="6608582"/>
            <a:ext cx="879456" cy="4071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7158382" y="9749857"/>
            <a:ext cx="928694" cy="4071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42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  <p:bldP spid="34" grpId="0" build="allAtOnce"/>
      <p:bldP spid="27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9286876" y="8786838"/>
            <a:ext cx="571504" cy="2857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991637-D6B4-4DE1-8C16-5EB32D5A657F}"/>
              </a:ext>
            </a:extLst>
          </p:cNvPr>
          <p:cNvSpPr/>
          <p:nvPr/>
        </p:nvSpPr>
        <p:spPr>
          <a:xfrm>
            <a:off x="214250" y="1428724"/>
            <a:ext cx="9858444" cy="8711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50800" dir="5400000" algn="ctr" rotWithShape="0">
              <a:schemeClr val="bg1">
                <a:lumMod val="50000"/>
                <a:alpha val="6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F8480-AA65-413D-843A-40E1FBD66D63}"/>
              </a:ext>
            </a:extLst>
          </p:cNvPr>
          <p:cNvSpPr/>
          <p:nvPr/>
        </p:nvSpPr>
        <p:spPr>
          <a:xfrm>
            <a:off x="10215570" y="0"/>
            <a:ext cx="8072430" cy="10287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7FF715EF-A686-42C5-9557-A03FA7D128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8621230"/>
              </p:ext>
            </p:extLst>
          </p:nvPr>
        </p:nvGraphicFramePr>
        <p:xfrm>
          <a:off x="0" y="1571600"/>
          <a:ext cx="10001256" cy="4175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B8B16454-19BB-4711-B455-0810D3C69970}"/>
              </a:ext>
            </a:extLst>
          </p:cNvPr>
          <p:cNvSpPr/>
          <p:nvPr/>
        </p:nvSpPr>
        <p:spPr>
          <a:xfrm rot="16200000">
            <a:off x="3363147" y="3378141"/>
            <a:ext cx="770930" cy="270279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A7A589A-D451-461B-BC04-26057D79FD0B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Matrices de migration (2/3)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D30C610-8526-4502-B195-87CACB74DC52}"/>
              </a:ext>
            </a:extLst>
          </p:cNvPr>
          <p:cNvSpPr txBox="1"/>
          <p:nvPr/>
        </p:nvSpPr>
        <p:spPr>
          <a:xfrm>
            <a:off x="304800" y="697384"/>
            <a:ext cx="1173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Analyse descriptive des matrices PIT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8B7ECB0C-9849-49EC-A02A-D482CA2004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331183"/>
              </p:ext>
            </p:extLst>
          </p:nvPr>
        </p:nvGraphicFramePr>
        <p:xfrm>
          <a:off x="214250" y="5959250"/>
          <a:ext cx="9625018" cy="418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F707A3DE-C050-470B-A235-22F257BC3565}"/>
              </a:ext>
            </a:extLst>
          </p:cNvPr>
          <p:cNvSpPr txBox="1"/>
          <p:nvPr/>
        </p:nvSpPr>
        <p:spPr>
          <a:xfrm>
            <a:off x="12573024" y="1500162"/>
            <a:ext cx="51322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8A968"/>
                </a:solidFill>
              </a:rPr>
              <a:t>53,5% </a:t>
            </a:r>
            <a:r>
              <a:rPr lang="fr-FR" sz="2800" dirty="0">
                <a:solidFill>
                  <a:schemeClr val="bg1"/>
                </a:solidFill>
              </a:rPr>
              <a:t>des contreparties étant dans</a:t>
            </a:r>
            <a:r>
              <a:rPr lang="fr-FR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2800" b="1" dirty="0">
                <a:solidFill>
                  <a:srgbClr val="F8A968"/>
                </a:solidFill>
              </a:rPr>
              <a:t>la classe 10 en Juillet 2010 </a:t>
            </a:r>
            <a:r>
              <a:rPr lang="fr-FR" sz="2800" dirty="0">
                <a:solidFill>
                  <a:schemeClr val="bg1"/>
                </a:solidFill>
              </a:rPr>
              <a:t>ont fait défaut au cours de l’année suivante.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58FDFB2-3650-41EE-AF42-6DC7F9077717}"/>
              </a:ext>
            </a:extLst>
          </p:cNvPr>
          <p:cNvSpPr txBox="1"/>
          <p:nvPr/>
        </p:nvSpPr>
        <p:spPr>
          <a:xfrm>
            <a:off x="12573024" y="4143368"/>
            <a:ext cx="533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Les taux de défaut des classes de risques </a:t>
            </a:r>
            <a:r>
              <a:rPr lang="fr-FR" sz="2800" b="1" dirty="0">
                <a:solidFill>
                  <a:srgbClr val="F8A968"/>
                </a:solidFill>
              </a:rPr>
              <a:t>ne se croisent jamais</a:t>
            </a:r>
            <a:r>
              <a:rPr lang="fr-FR" sz="2800" dirty="0">
                <a:solidFill>
                  <a:schemeClr val="bg1"/>
                </a:solidFill>
              </a:rPr>
              <a:t>,</a:t>
            </a:r>
            <a:r>
              <a:rPr lang="fr-FR" sz="2800" b="1" dirty="0">
                <a:solidFill>
                  <a:schemeClr val="bg1"/>
                </a:solidFill>
              </a:rPr>
              <a:t> </a:t>
            </a:r>
            <a:r>
              <a:rPr lang="fr-FR" sz="2800" dirty="0">
                <a:solidFill>
                  <a:schemeClr val="bg1"/>
                </a:solidFill>
              </a:rPr>
              <a:t>les classes sont </a:t>
            </a:r>
            <a:r>
              <a:rPr lang="fr-FR" sz="2800" b="1" dirty="0">
                <a:solidFill>
                  <a:srgbClr val="F8A968"/>
                </a:solidFill>
              </a:rPr>
              <a:t>discriminantes</a:t>
            </a:r>
            <a:r>
              <a:rPr lang="fr-FR" sz="2800" dirty="0">
                <a:solidFill>
                  <a:schemeClr val="bg1"/>
                </a:solidFill>
              </a:rPr>
              <a:t> au regard du défaut.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A27E385-0151-423F-A94A-F3EB4AD55662}"/>
              </a:ext>
            </a:extLst>
          </p:cNvPr>
          <p:cNvSpPr txBox="1"/>
          <p:nvPr/>
        </p:nvSpPr>
        <p:spPr>
          <a:xfrm>
            <a:off x="12644462" y="7358078"/>
            <a:ext cx="51649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Le taux de défaut à horizon 1 an est </a:t>
            </a:r>
            <a:r>
              <a:rPr lang="fr-FR" sz="2800" b="1" dirty="0">
                <a:solidFill>
                  <a:srgbClr val="F8A968"/>
                </a:solidFill>
              </a:rPr>
              <a:t>strictement croissant </a:t>
            </a:r>
            <a:r>
              <a:rPr lang="fr-FR" sz="2800" dirty="0">
                <a:solidFill>
                  <a:schemeClr val="bg1"/>
                </a:solidFill>
              </a:rPr>
              <a:t>par rapport à la classe de notation.</a:t>
            </a:r>
          </a:p>
          <a:p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8CC9AE6-848D-4C09-AF43-55E598B73C09}"/>
              </a:ext>
            </a:extLst>
          </p:cNvPr>
          <p:cNvSpPr/>
          <p:nvPr/>
        </p:nvSpPr>
        <p:spPr>
          <a:xfrm>
            <a:off x="3986537" y="3141260"/>
            <a:ext cx="1014091" cy="88076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32,6% d’écart moyen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1001388" y="4214806"/>
            <a:ext cx="1643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787074" y="1571600"/>
            <a:ext cx="1643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 1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1072826" y="7286640"/>
            <a:ext cx="1643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50421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60E613-6E2D-48CB-83E3-3734325ABD35}"/>
              </a:ext>
            </a:extLst>
          </p:cNvPr>
          <p:cNvSpPr/>
          <p:nvPr/>
        </p:nvSpPr>
        <p:spPr>
          <a:xfrm rot="5400000">
            <a:off x="14185149" y="5608062"/>
            <a:ext cx="3675816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635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9" name="Tableau 38">
            <a:extLst>
              <a:ext uri="{FF2B5EF4-FFF2-40B4-BE49-F238E27FC236}">
                <a16:creationId xmlns:a16="http://schemas.microsoft.com/office/drawing/2014/main" id="{AAF7CF1D-B80D-40B4-A2D9-62D4C8E8B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68860"/>
              </p:ext>
            </p:extLst>
          </p:nvPr>
        </p:nvGraphicFramePr>
        <p:xfrm>
          <a:off x="304799" y="5631233"/>
          <a:ext cx="13140264" cy="373060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95022">
                  <a:extLst>
                    <a:ext uri="{9D8B030D-6E8A-4147-A177-3AD203B41FA5}">
                      <a16:colId xmlns:a16="http://schemas.microsoft.com/office/drawing/2014/main" val="3245817427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1162045288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59504294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2808443263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2001608350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362467351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2023249929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3763871308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4279136142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3438835646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2745277206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1116042011"/>
                    </a:ext>
                  </a:extLst>
                </a:gridCol>
              </a:tblGrid>
              <a:tr h="60718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Classes de notation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Défaut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2008402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86,94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4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4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960309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19,96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71,40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2,31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7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4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E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0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260659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25,22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61,79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8E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7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7C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A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684856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E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10,35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29,18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49,54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097280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D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22,37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51,26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1,11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0,52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1,11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15078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1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15,66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59,36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3,81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48647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1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62,40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899060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9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0,35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1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5,60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44,68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4,22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5,64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11,32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523932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1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2,31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12,27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11,83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42,22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7,82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20,73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164351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1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2,24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8,26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7,19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17,93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48,17</a:t>
                      </a:r>
                    </a:p>
                  </a:txBody>
                  <a:tcPr marL="6637" marR="6637" marT="66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450054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BEBF39DF-A510-4220-A154-2A3B1AA0DAA0}"/>
              </a:ext>
            </a:extLst>
          </p:cNvPr>
          <p:cNvSpPr/>
          <p:nvPr/>
        </p:nvSpPr>
        <p:spPr>
          <a:xfrm rot="5400000">
            <a:off x="7265702" y="-5424178"/>
            <a:ext cx="3675816" cy="1767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635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E2703E24-BA29-42D1-BD5D-DB2D2728302F}"/>
              </a:ext>
            </a:extLst>
          </p:cNvPr>
          <p:cNvSpPr/>
          <p:nvPr/>
        </p:nvSpPr>
        <p:spPr>
          <a:xfrm rot="5400000">
            <a:off x="12039850" y="7642425"/>
            <a:ext cx="3242571" cy="45757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3C5D9E-D6E7-4915-8FB6-139F27025F2E}"/>
              </a:ext>
            </a:extLst>
          </p:cNvPr>
          <p:cNvSpPr/>
          <p:nvPr/>
        </p:nvSpPr>
        <p:spPr>
          <a:xfrm>
            <a:off x="12507528" y="6204573"/>
            <a:ext cx="838200" cy="3222597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9DADA68-760D-4FF5-A3A5-C65C7B226D72}"/>
              </a:ext>
            </a:extLst>
          </p:cNvPr>
          <p:cNvSpPr txBox="1"/>
          <p:nvPr/>
        </p:nvSpPr>
        <p:spPr>
          <a:xfrm>
            <a:off x="14359116" y="6373151"/>
            <a:ext cx="34389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probabilité de défaut est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strictement plus élevée</a:t>
            </a:r>
            <a:r>
              <a:rPr lang="fr-FR" sz="2800" dirty="0"/>
              <a:t> pour les mauvais rating que pour les bons rating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FDE5029-B130-4CD9-A537-02A34AE1C6B8}"/>
              </a:ext>
            </a:extLst>
          </p:cNvPr>
          <p:cNvSpPr txBox="1"/>
          <p:nvPr/>
        </p:nvSpPr>
        <p:spPr>
          <a:xfrm>
            <a:off x="607310" y="1857226"/>
            <a:ext cx="8534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/>
              <a:t>La matrice de migration </a:t>
            </a:r>
            <a:r>
              <a:rPr lang="fr-FR" sz="2800" dirty="0" err="1"/>
              <a:t>Through</a:t>
            </a:r>
            <a:r>
              <a:rPr lang="fr-FR" sz="2800" dirty="0"/>
              <a:t> The Cycle est construite à partir des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84 matrices PIT</a:t>
            </a:r>
            <a:r>
              <a:rPr lang="fr-FR" sz="2800" dirty="0"/>
              <a:t>. Elle correspond à la moyenne de ces dernières ;</a:t>
            </a:r>
          </a:p>
          <a:p>
            <a:endParaRPr lang="fr-FR" sz="2400" dirty="0">
              <a:latin typeface="Verdana (Corps)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BDAF8C2-851D-4156-ADB6-DC7DDE24786E}"/>
              </a:ext>
            </a:extLst>
          </p:cNvPr>
          <p:cNvSpPr txBox="1"/>
          <p:nvPr/>
        </p:nvSpPr>
        <p:spPr>
          <a:xfrm>
            <a:off x="566920" y="3414611"/>
            <a:ext cx="8549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dirty="0"/>
              <a:t>Dans la grande majorité des cas, la probabilité de migrer vers une classe de risque proche est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</a:rPr>
              <a:t>supérieure</a:t>
            </a:r>
            <a:r>
              <a:rPr lang="fr-FR" sz="2800" dirty="0"/>
              <a:t> à la probabilité de migrer vers une classe de risque éloignée.</a:t>
            </a:r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F6921EC9-C038-4CBA-AB8B-742660655D0F}"/>
              </a:ext>
            </a:extLst>
          </p:cNvPr>
          <p:cNvSpPr/>
          <p:nvPr/>
        </p:nvSpPr>
        <p:spPr>
          <a:xfrm>
            <a:off x="9162947" y="2897752"/>
            <a:ext cx="2456291" cy="8382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296F418-B301-4901-8AEF-4EF7AE592F38}"/>
              </a:ext>
            </a:extLst>
          </p:cNvPr>
          <p:cNvSpPr txBox="1"/>
          <p:nvPr/>
        </p:nvSpPr>
        <p:spPr>
          <a:xfrm>
            <a:off x="11986245" y="2408911"/>
            <a:ext cx="5811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Cette matrice nous a permis de calculer la matrice TTC cumulée qui est celle nous permettant d’effectuer les projections.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9E1C824-B604-4440-BE87-E5AFB0535982}"/>
              </a:ext>
            </a:extLst>
          </p:cNvPr>
          <p:cNvSpPr txBox="1"/>
          <p:nvPr/>
        </p:nvSpPr>
        <p:spPr>
          <a:xfrm>
            <a:off x="304800" y="116353"/>
            <a:ext cx="825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Matrices de migration (3/3)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D68CF34-B986-4577-BAEE-5E1886DB60B0}"/>
              </a:ext>
            </a:extLst>
          </p:cNvPr>
          <p:cNvSpPr txBox="1"/>
          <p:nvPr/>
        </p:nvSpPr>
        <p:spPr>
          <a:xfrm>
            <a:off x="304800" y="697384"/>
            <a:ext cx="1173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Matrice TTC</a:t>
            </a:r>
          </a:p>
        </p:txBody>
      </p:sp>
    </p:spTree>
    <p:extLst>
      <p:ext uri="{BB962C8B-B14F-4D97-AF65-F5344CB8AC3E}">
        <p14:creationId xmlns:p14="http://schemas.microsoft.com/office/powerpoint/2010/main" val="102482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3808</TotalTime>
  <Words>2225</Words>
  <Application>Microsoft Office PowerPoint</Application>
  <PresentationFormat>Personnalisé</PresentationFormat>
  <Paragraphs>742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9" baseType="lpstr">
      <vt:lpstr>Maven Pro Regular</vt:lpstr>
      <vt:lpstr>Calibri corps</vt:lpstr>
      <vt:lpstr>Maven Pro Bold</vt:lpstr>
      <vt:lpstr>Segoe UI Historic</vt:lpstr>
      <vt:lpstr>Courier New</vt:lpstr>
      <vt:lpstr>Arial</vt:lpstr>
      <vt:lpstr>Verdana (Corps)</vt:lpstr>
      <vt:lpstr>Calibri</vt:lpstr>
      <vt:lpstr>Calibri Light</vt:lpstr>
      <vt:lpstr>Cambria Math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oui</dc:title>
  <dc:creator>AMIRA</dc:creator>
  <cp:lastModifiedBy>Morgane Caillosse</cp:lastModifiedBy>
  <cp:revision>72</cp:revision>
  <dcterms:created xsi:type="dcterms:W3CDTF">2006-08-16T00:00:00Z</dcterms:created>
  <dcterms:modified xsi:type="dcterms:W3CDTF">2021-12-14T10:53:48Z</dcterms:modified>
  <dc:identifier>DAEwQvoI-JY</dc:identifier>
</cp:coreProperties>
</file>